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10"/>
  </p:notesMasterIdLst>
  <p:sldIdLst>
    <p:sldId id="256" r:id="rId3"/>
    <p:sldId id="257" r:id="rId4"/>
    <p:sldId id="346" r:id="rId5"/>
    <p:sldId id="375" r:id="rId6"/>
    <p:sldId id="376" r:id="rId7"/>
    <p:sldId id="260" r:id="rId8"/>
    <p:sldId id="261" r:id="rId9"/>
    <p:sldId id="262" r:id="rId10"/>
    <p:sldId id="263" r:id="rId11"/>
    <p:sldId id="377" r:id="rId12"/>
    <p:sldId id="265" r:id="rId13"/>
    <p:sldId id="379" r:id="rId14"/>
    <p:sldId id="272" r:id="rId15"/>
    <p:sldId id="273" r:id="rId16"/>
    <p:sldId id="275" r:id="rId17"/>
    <p:sldId id="380" r:id="rId18"/>
    <p:sldId id="278" r:id="rId19"/>
    <p:sldId id="280" r:id="rId20"/>
    <p:sldId id="281" r:id="rId21"/>
    <p:sldId id="372" r:id="rId22"/>
    <p:sldId id="282" r:id="rId23"/>
    <p:sldId id="283" r:id="rId24"/>
    <p:sldId id="291" r:id="rId25"/>
    <p:sldId id="293" r:id="rId26"/>
    <p:sldId id="294" r:id="rId27"/>
    <p:sldId id="295" r:id="rId28"/>
    <p:sldId id="296" r:id="rId29"/>
    <p:sldId id="297" r:id="rId30"/>
    <p:sldId id="300" r:id="rId31"/>
    <p:sldId id="298" r:id="rId32"/>
    <p:sldId id="299" r:id="rId33"/>
    <p:sldId id="373" r:id="rId34"/>
    <p:sldId id="374" r:id="rId35"/>
    <p:sldId id="371" r:id="rId36"/>
    <p:sldId id="301" r:id="rId37"/>
    <p:sldId id="302" r:id="rId38"/>
    <p:sldId id="347" r:id="rId39"/>
    <p:sldId id="303" r:id="rId40"/>
    <p:sldId id="304" r:id="rId41"/>
    <p:sldId id="305" r:id="rId42"/>
    <p:sldId id="306" r:id="rId43"/>
    <p:sldId id="307" r:id="rId44"/>
    <p:sldId id="308" r:id="rId45"/>
    <p:sldId id="309" r:id="rId46"/>
    <p:sldId id="310" r:id="rId47"/>
    <p:sldId id="327" r:id="rId48"/>
    <p:sldId id="311" r:id="rId49"/>
    <p:sldId id="312" r:id="rId50"/>
    <p:sldId id="313" r:id="rId51"/>
    <p:sldId id="314" r:id="rId52"/>
    <p:sldId id="315" r:id="rId53"/>
    <p:sldId id="316" r:id="rId54"/>
    <p:sldId id="317" r:id="rId55"/>
    <p:sldId id="348" r:id="rId56"/>
    <p:sldId id="349" r:id="rId57"/>
    <p:sldId id="332" r:id="rId58"/>
    <p:sldId id="333" r:id="rId59"/>
    <p:sldId id="334" r:id="rId60"/>
    <p:sldId id="335" r:id="rId61"/>
    <p:sldId id="336" r:id="rId62"/>
    <p:sldId id="365" r:id="rId63"/>
    <p:sldId id="366" r:id="rId64"/>
    <p:sldId id="367" r:id="rId65"/>
    <p:sldId id="328" r:id="rId66"/>
    <p:sldId id="318" r:id="rId67"/>
    <p:sldId id="319" r:id="rId68"/>
    <p:sldId id="320" r:id="rId69"/>
    <p:sldId id="322" r:id="rId70"/>
    <p:sldId id="370" r:id="rId71"/>
    <p:sldId id="368" r:id="rId72"/>
    <p:sldId id="369" r:id="rId73"/>
    <p:sldId id="340" r:id="rId74"/>
    <p:sldId id="351" r:id="rId75"/>
    <p:sldId id="341" r:id="rId76"/>
    <p:sldId id="352" r:id="rId77"/>
    <p:sldId id="342" r:id="rId78"/>
    <p:sldId id="266" r:id="rId79"/>
    <p:sldId id="267" r:id="rId80"/>
    <p:sldId id="268" r:id="rId81"/>
    <p:sldId id="381" r:id="rId82"/>
    <p:sldId id="284" r:id="rId83"/>
    <p:sldId id="285" r:id="rId84"/>
    <p:sldId id="382" r:id="rId85"/>
    <p:sldId id="287" r:id="rId86"/>
    <p:sldId id="354" r:id="rId87"/>
    <p:sldId id="288" r:id="rId88"/>
    <p:sldId id="353" r:id="rId89"/>
    <p:sldId id="289" r:id="rId90"/>
    <p:sldId id="290" r:id="rId91"/>
    <p:sldId id="344" r:id="rId92"/>
    <p:sldId id="345" r:id="rId93"/>
    <p:sldId id="355" r:id="rId94"/>
    <p:sldId id="337" r:id="rId95"/>
    <p:sldId id="383" r:id="rId96"/>
    <p:sldId id="384" r:id="rId97"/>
    <p:sldId id="385" r:id="rId98"/>
    <p:sldId id="356" r:id="rId99"/>
    <p:sldId id="357" r:id="rId100"/>
    <p:sldId id="358" r:id="rId101"/>
    <p:sldId id="359" r:id="rId102"/>
    <p:sldId id="360" r:id="rId103"/>
    <p:sldId id="361" r:id="rId104"/>
    <p:sldId id="362" r:id="rId105"/>
    <p:sldId id="363" r:id="rId106"/>
    <p:sldId id="386" r:id="rId107"/>
    <p:sldId id="364" r:id="rId108"/>
    <p:sldId id="387" r:id="rId109"/>
  </p:sldIdLst>
  <p:sldSz cx="9144000" cy="6858000" type="screen4x3"/>
  <p:notesSz cx="6724650" cy="97742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9" autoAdjust="0"/>
    <p:restoredTop sz="89180" autoAdjust="0"/>
  </p:normalViewPr>
  <p:slideViewPr>
    <p:cSldViewPr>
      <p:cViewPr varScale="1">
        <p:scale>
          <a:sx n="66" d="100"/>
          <a:sy n="66" d="100"/>
        </p:scale>
        <p:origin x="151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viewProps" Target="viewProp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theme" Target="theme/theme1.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notesMaster" Target="notesMasters/notesMaster1.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t>28.02.2017</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t>88</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19" name="Footer Placeholder 18"/>
          <p:cNvSpPr>
            <a:spLocks noGrp="1"/>
          </p:cNvSpPr>
          <p:nvPr>
            <p:ph type="ftr" sz="quarter" idx="11"/>
          </p:nvPr>
        </p:nvSpPr>
        <p:spPr/>
        <p:txBody>
          <a:bodyPr/>
          <a:lstStyle/>
          <a:p>
            <a:endParaRPr lang="tr-TR" dirty="0"/>
          </a:p>
        </p:txBody>
      </p:sp>
      <p:sp>
        <p:nvSpPr>
          <p:cNvPr id="27" name="Slide Number Placeholder 26"/>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FFFB3A9-380B-4512-8580-1319B4AB340E}" type="datetimeFigureOut">
              <a:rPr lang="tr-TR" smtClean="0">
                <a:solidFill>
                  <a:srgbClr val="DBF5F9">
                    <a:shade val="90000"/>
                  </a:srgbClr>
                </a:solidFill>
              </a:rPr>
              <a:pPr/>
              <a:t>28.02.2017</a:t>
            </a:fld>
            <a:endParaRPr lang="tr-TR">
              <a:solidFill>
                <a:srgbClr val="DBF5F9">
                  <a:shade val="90000"/>
                </a:srgbClr>
              </a:solidFill>
            </a:endParaRPr>
          </a:p>
        </p:txBody>
      </p:sp>
      <p:sp>
        <p:nvSpPr>
          <p:cNvPr id="19" name="Footer Placeholder 18"/>
          <p:cNvSpPr>
            <a:spLocks noGrp="1"/>
          </p:cNvSpPr>
          <p:nvPr>
            <p:ph type="ftr" sz="quarter" idx="11"/>
          </p:nvPr>
        </p:nvSpPr>
        <p:spPr/>
        <p:txBody>
          <a:bodyPr/>
          <a:lstStyle/>
          <a:p>
            <a:endParaRPr lang="tr-TR">
              <a:solidFill>
                <a:srgbClr val="DBF5F9">
                  <a:shade val="90000"/>
                </a:srgbClr>
              </a:solidFill>
            </a:endParaRPr>
          </a:p>
        </p:txBody>
      </p:sp>
      <p:sp>
        <p:nvSpPr>
          <p:cNvPr id="27" name="Slide Number Placeholder 26"/>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5030370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426402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28.02.2017</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1476098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5103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92757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198850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3" name="Footer Placeholder 2"/>
          <p:cNvSpPr>
            <a:spLocks noGrp="1"/>
          </p:cNvSpPr>
          <p:nvPr>
            <p:ph type="ftr" sz="quarter" idx="11"/>
          </p:nvPr>
        </p:nvSpPr>
        <p:spPr/>
        <p:txBody>
          <a:bodyPr/>
          <a:lstStyle/>
          <a:p>
            <a:endParaRPr lang="tr-TR">
              <a:solidFill>
                <a:srgbClr val="04617B">
                  <a:shade val="90000"/>
                </a:srgbClr>
              </a:solidFill>
            </a:endParaRPr>
          </a:p>
        </p:txBody>
      </p:sp>
      <p:sp>
        <p:nvSpPr>
          <p:cNvPr id="4" name="Slide Number Placeholder 3"/>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85589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795791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20993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877985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26996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5C1A1C6B-129E-4716-89D2-574FFF407EA1}" type="datetimeFigureOut">
              <a:rPr lang="tr-TR" smtClean="0"/>
              <a:t>28.02.2017</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8077200" y="6356350"/>
            <a:ext cx="609600" cy="365125"/>
          </a:xfrm>
        </p:spPr>
        <p:txBody>
          <a:bodyPr/>
          <a:lstStyle/>
          <a:p>
            <a:fld id="{CA8230D4-B311-4E28-B7BA-D88CCB926FD3}" type="slidenum">
              <a:rPr lang="tr-TR" smtClean="0"/>
              <a:t>‹#›</a:t>
            </a:fld>
            <a:endParaRPr lang="tr-T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1A1C6B-129E-4716-89D2-574FFF407EA1}" type="datetimeFigureOut">
              <a:rPr lang="tr-TR" smtClean="0"/>
              <a:t>28.02.2017</a:t>
            </a:fld>
            <a:endParaRPr lang="tr-T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8230D4-B311-4E28-B7BA-D88CCB926FD3}" type="slidenum">
              <a:rPr lang="tr-TR" smtClean="0"/>
              <a:t>‹#›</a:t>
            </a:fld>
            <a:endParaRPr lang="tr-T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FFB3A9-380B-4512-8580-1319B4AB340E}" type="datetimeFigureOut">
              <a:rPr lang="tr-TR" smtClean="0">
                <a:solidFill>
                  <a:srgbClr val="04617B">
                    <a:shade val="90000"/>
                  </a:srgbClr>
                </a:solidFill>
              </a:rPr>
              <a:pPr/>
              <a:t>28.02.2017</a:t>
            </a:fld>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8874325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2017 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STRATEJİ </a:t>
            </a:r>
            <a:r>
              <a:rPr lang="tr-TR" dirty="0" smtClean="0"/>
              <a:t>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352928" cy="5755422"/>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a:t>Aşağıda belirtilen hallerde </a:t>
            </a:r>
            <a:r>
              <a:rPr lang="tr-TR" sz="1600" b="1" dirty="0">
                <a:solidFill>
                  <a:srgbClr val="FF0000"/>
                </a:solidFill>
              </a:rPr>
              <a:t>pazarlık 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çıkmaması</a:t>
            </a:r>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olması</a:t>
            </a:r>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olması</a:t>
            </a:r>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olması</a:t>
            </a:r>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 (Ek: 30/7/2003-4964/14 md.) </a:t>
            </a:r>
            <a:r>
              <a:rPr lang="tr-TR" sz="1600" dirty="0"/>
              <a:t>İdarelerin yaklaşık maliyeti </a:t>
            </a:r>
            <a:r>
              <a:rPr lang="tr-TR" sz="1600" b="1" dirty="0"/>
              <a:t>195.205,00 </a:t>
            </a:r>
            <a:r>
              <a:rPr lang="tr-TR" sz="1600" dirty="0"/>
              <a:t>(</a:t>
            </a:r>
            <a:r>
              <a:rPr lang="tr-TR" sz="1600" b="1" dirty="0"/>
              <a:t>Yüz </a:t>
            </a:r>
            <a:r>
              <a:rPr lang="en-US" sz="1600" b="1" dirty="0"/>
              <a:t>doksan beş </a:t>
            </a:r>
            <a:r>
              <a:rPr lang="tr-TR" sz="1600" b="1" dirty="0"/>
              <a:t>bin </a:t>
            </a:r>
            <a:r>
              <a:rPr lang="en-US" sz="1600" b="1" dirty="0"/>
              <a:t>iki</a:t>
            </a:r>
            <a:r>
              <a:rPr lang="tr-TR" sz="1600" b="1" dirty="0"/>
              <a:t> yüz </a:t>
            </a:r>
            <a:r>
              <a:rPr lang="en-US" sz="1600" b="1" dirty="0"/>
              <a:t>beş</a:t>
            </a:r>
            <a:r>
              <a:rPr lang="tr-TR" sz="1600" b="1" dirty="0"/>
              <a:t> Türk Lirasına)</a:t>
            </a:r>
            <a:r>
              <a:rPr lang="tr-TR" sz="1600" dirty="0"/>
              <a:t> kadar olan mamul mal, malzeme veya hizmet alımları.</a:t>
            </a:r>
          </a:p>
          <a:p>
            <a:pPr indent="360000" algn="just"/>
            <a:endParaRPr lang="tr-TR" sz="1600" dirty="0"/>
          </a:p>
          <a:p>
            <a:pPr indent="360000" algn="just" fontAlgn="auto">
              <a:spcBef>
                <a:spcPts val="0"/>
              </a:spcBef>
              <a:spcAft>
                <a:spcPts val="0"/>
              </a:spcAft>
              <a:defRPr/>
            </a:pPr>
            <a:r>
              <a:rPr lang="tr-TR" sz="1600" baseline="30000" dirty="0"/>
              <a:t>*</a:t>
            </a:r>
            <a:r>
              <a:rPr lang="tr-TR" sz="1600" b="1" dirty="0"/>
              <a:t>Kamu İhale Kurumu’nun 201</a:t>
            </a:r>
            <a:r>
              <a:rPr lang="en-US" sz="1600" b="1" dirty="0"/>
              <a:t>7</a:t>
            </a:r>
            <a:r>
              <a:rPr lang="tr-TR" sz="1600" b="1" dirty="0"/>
              <a:t>/1 sayılı Tebliği ile 2</a:t>
            </a:r>
            <a:r>
              <a:rPr lang="en-US" sz="1600" b="1" dirty="0"/>
              <a:t>1</a:t>
            </a:r>
            <a:r>
              <a:rPr lang="tr-TR" sz="1600" b="1" dirty="0"/>
              <a:t>/01/201</a:t>
            </a:r>
            <a:r>
              <a:rPr lang="en-US" sz="1600" b="1" dirty="0"/>
              <a:t>7</a:t>
            </a:r>
            <a:r>
              <a:rPr lang="tr-TR" sz="1600" b="1" dirty="0"/>
              <a:t> tarihli ve 2</a:t>
            </a:r>
            <a:r>
              <a:rPr lang="en-US" sz="1600" b="1" dirty="0"/>
              <a:t>9955</a:t>
            </a:r>
            <a:r>
              <a:rPr lang="tr-TR" sz="1600" b="1" dirty="0"/>
              <a:t> sayılı Resmî Gazete’ de  yayımlanmış olup </a:t>
            </a:r>
            <a:r>
              <a:rPr lang="tr-TR" sz="1600" b="1" u="sng" dirty="0"/>
              <a:t>01.02.201</a:t>
            </a:r>
            <a:r>
              <a:rPr lang="en-US" sz="1600" b="1" u="sng" dirty="0"/>
              <a:t>7</a:t>
            </a:r>
            <a:r>
              <a:rPr lang="tr-TR" sz="1600" b="1" dirty="0"/>
              <a:t>’d</a:t>
            </a:r>
            <a:r>
              <a:rPr lang="en-US" sz="1600" b="1" dirty="0"/>
              <a:t>e</a:t>
            </a:r>
            <a:r>
              <a:rPr lang="tr-TR" sz="1600" b="1" dirty="0"/>
              <a:t> yürürlüğe girmiştir.</a:t>
            </a:r>
          </a:p>
        </p:txBody>
      </p:sp>
    </p:spTree>
    <p:extLst>
      <p:ext uri="{BB962C8B-B14F-4D97-AF65-F5344CB8AC3E}">
        <p14:creationId xmlns:p14="http://schemas.microsoft.com/office/powerpoint/2010/main" val="45598815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55350357"/>
              </p:ext>
            </p:extLst>
          </p:nvPr>
        </p:nvGraphicFramePr>
        <p:xfrm>
          <a:off x="323528" y="116632"/>
          <a:ext cx="8563092" cy="6558528"/>
        </p:xfrm>
        <a:graphic>
          <a:graphicData uri="http://schemas.openxmlformats.org/drawingml/2006/table">
            <a:tbl>
              <a:tblPr firstRow="1" bandRow="1">
                <a:tableStyleId>{5C22544A-7EE6-4342-B048-85BDC9FD1C3A}</a:tableStyleId>
              </a:tblPr>
              <a:tblGrid>
                <a:gridCol w="8563092"/>
              </a:tblGrid>
              <a:tr h="432048">
                <a:tc>
                  <a:txBody>
                    <a:bodyPr/>
                    <a:lstStyle/>
                    <a:p>
                      <a:pPr algn="ctr"/>
                      <a:r>
                        <a:rPr lang="tr-TR" dirty="0" smtClean="0">
                          <a:latin typeface="Arial" panose="020B0604020202020204" pitchFamily="34" charset="0"/>
                          <a:cs typeface="Arial" panose="020B0604020202020204" pitchFamily="34" charset="0"/>
                        </a:rPr>
                        <a:t>2017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p>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mal ve hizmet alımlarında kullanılmak üzere, görevlendirilen öğrencilerin sayıları ve öğrenim alanları dikkate alınarak tahakkuk ettirilmek suretiyle ödenir. Ödenen bu tutar karşılığını bir yandan ilgili yükseköğretim kurumunun (B) işaretli cetveline öz gelir, diğer yandan (A) işaretli cetveline ödenek kaydetmeye ilgili yükseköğretim kurumu yetkilidir.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4/11/1981 tarihli ve 2547 sayılı Yükseköğretim Kanununun 43 üncü maddesinin birinci fıkrasının (d) bendi, 44 üncü, 46’ncı, 58 inci, ek 25’inci, ek 26’ncı ve ek 27’nci maddeleri ile 19/11/1992 tarihli ve 3843 sayılı Kanunun 7’nci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41308941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155108443"/>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2017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2016 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2016 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2016 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2016 Yılı Yatırım Programına ek yatırım cetvellerinde yıl içinde yapılması zorunlu değişiklikler için 2016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5688246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97705735"/>
              </p:ext>
            </p:extLst>
          </p:nvPr>
        </p:nvGraphicFramePr>
        <p:xfrm>
          <a:off x="191907" y="548680"/>
          <a:ext cx="8928992" cy="5303520"/>
        </p:xfrm>
        <a:graphic>
          <a:graphicData uri="http://schemas.openxmlformats.org/drawingml/2006/table">
            <a:tbl>
              <a:tblPr firstRow="1" bandRow="1">
                <a:tableStyleId>{5C22544A-7EE6-4342-B048-85BDC9FD1C3A}</a:tableStyleId>
              </a:tblPr>
              <a:tblGrid>
                <a:gridCol w="8928992"/>
              </a:tblGrid>
              <a:tr h="618636">
                <a:tc>
                  <a:txBody>
                    <a:bodyPr/>
                    <a:lstStyle/>
                    <a:p>
                      <a:pPr marL="0" indent="0" algn="ctr">
                        <a:buNone/>
                      </a:pPr>
                      <a:r>
                        <a:rPr lang="tr-TR" dirty="0" smtClean="0">
                          <a:latin typeface="Arial" panose="020B0604020202020204" pitchFamily="34" charset="0"/>
                          <a:cs typeface="Arial" panose="020B0604020202020204" pitchFamily="34" charset="0"/>
                        </a:rPr>
                        <a:t>2017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16503">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14. Maliye Bakanlığı bütçesinde yer alan “Yatırımları Hızlandırma Ödeneği” tertibindeki ödeneğin azami yüzde 10’u, genel bütçe kapsamındaki kamu idareleri ile özel bütçeli idarelerce yürütülen projelerin geçmiş yıl kesin hesap farklarından doğan giderleri karşılamak amacıyla Kalkınma Bakanlığının uygun görüşü üzerine anılan idarelerin bütçelerine aktarılır.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28. İlgili mevzuatı uyarınca lisansüstü eğitim amacıyla yurt dışına gönderilenlerin yurt dışında katıldıkları zorunlu yabancı dil kurslarının, sömestre esasına göre olması halinde bir sömestre, sömestre esasının bulunmadığı hallerde 3 aya kadar olan giderleri kurum bütçesinin ilgili tertibinden karşılanır.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29. Yurt dışı sürekli veya geçici görev yolculuğunun zorunlu kıldığı belge ve işlem giderleri, çalışma ve toplantının gerektirdiği kaydiye, aidat ve gidere katılma gibi ödemeler idare bütçelerinin ilgili tertiplerinden ödenir.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80974352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64645442"/>
              </p:ext>
            </p:extLst>
          </p:nvPr>
        </p:nvGraphicFramePr>
        <p:xfrm>
          <a:off x="107504" y="332656"/>
          <a:ext cx="8856984" cy="6167616"/>
        </p:xfrm>
        <a:graphic>
          <a:graphicData uri="http://schemas.openxmlformats.org/drawingml/2006/table">
            <a:tbl>
              <a:tblPr firstRow="1" bandRow="1">
                <a:tableStyleId>{5C22544A-7EE6-4342-B048-85BDC9FD1C3A}</a:tableStyleId>
              </a:tblPr>
              <a:tblGrid>
                <a:gridCol w="8856984"/>
              </a:tblGrid>
              <a:tr h="864096">
                <a:tc>
                  <a:txBody>
                    <a:bodyPr/>
                    <a:lstStyle/>
                    <a:p>
                      <a:pPr marL="0" indent="0" algn="ctr">
                        <a:buNone/>
                      </a:pPr>
                      <a:r>
                        <a:rPr lang="tr-TR" dirty="0" smtClean="0">
                          <a:latin typeface="Arial" panose="020B0604020202020204" pitchFamily="34" charset="0"/>
                          <a:cs typeface="Arial" panose="020B0604020202020204" pitchFamily="34" charset="0"/>
                        </a:rPr>
                        <a:t>2017</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35. 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61. Maliye Bakanlığı bütçesinin 12.01.31.00-01.1.2.65-1-09.9 tertibinde yer alan ödenekten, genel bütçe kapsamındaki kamu idareleri ile özel bütçeli idarelerin ilama bağlı borçlarını karşılamak amacıyla gerektiğinde kuruluş bütçelerinin mevcut veya yeni açılacak tertiplerine aktarma yapmaya ve bu tertipte yer alan ödeneğin bir katına kadar ödenek eklemeye Maliye Bakanı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62. Maliye Bakanlığı bütçesinin 12.01.31.00-01.1.2.66-1-09.9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Maliye Bakanı yetkilidir.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23125244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1164542"/>
              </p:ext>
            </p:extLst>
          </p:nvPr>
        </p:nvGraphicFramePr>
        <p:xfrm>
          <a:off x="179512" y="476672"/>
          <a:ext cx="8841245" cy="5943600"/>
        </p:xfrm>
        <a:graphic>
          <a:graphicData uri="http://schemas.openxmlformats.org/drawingml/2006/table">
            <a:tbl>
              <a:tblPr firstRow="1" bandRow="1">
                <a:tableStyleId>{5C22544A-7EE6-4342-B048-85BDC9FD1C3A}</a:tableStyleId>
              </a:tblPr>
              <a:tblGrid>
                <a:gridCol w="8841245"/>
              </a:tblGrid>
              <a:tr h="426645">
                <a:tc>
                  <a:txBody>
                    <a:bodyPr/>
                    <a:lstStyle/>
                    <a:p>
                      <a:pPr marL="0" indent="0" algn="ctr">
                        <a:buNone/>
                      </a:pPr>
                      <a:r>
                        <a:rPr lang="tr-TR" dirty="0" smtClean="0">
                          <a:latin typeface="Arial" panose="020B0604020202020204" pitchFamily="34" charset="0"/>
                          <a:cs typeface="Arial" panose="020B0604020202020204" pitchFamily="34" charset="0"/>
                        </a:rPr>
                        <a:t>2017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93835">
                <a:tc>
                  <a:txBody>
                    <a:bodyPr/>
                    <a:lstStyle/>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76. Anadolu Üniversitesi Döner Sermaye İşletmesinin uzaktan eğitim uygulayan İktisat, İşletme ve </a:t>
                      </a:r>
                      <a:r>
                        <a:rPr lang="tr-TR" sz="1800" baseline="0" dirty="0" err="1" smtClean="0">
                          <a:latin typeface="Arial" panose="020B0604020202020204" pitchFamily="34" charset="0"/>
                          <a:cs typeface="Arial" panose="020B0604020202020204" pitchFamily="34" charset="0"/>
                        </a:rPr>
                        <a:t>Açıköğretim</a:t>
                      </a:r>
                      <a:r>
                        <a:rPr lang="tr-TR" sz="1800" baseline="0" dirty="0" smtClean="0">
                          <a:latin typeface="Arial" panose="020B0604020202020204" pitchFamily="34" charset="0"/>
                          <a:cs typeface="Arial" panose="020B0604020202020204" pitchFamily="34" charset="0"/>
                        </a:rPr>
                        <a:t> Fakültesine ait hesaplardan 100 Milyon TL tutarında kaynak, Ocak ayı sonuna kadar Yükseköğretim Kurulu Başkanlığı muhasebe birimi hesabına aktarılır. Aktarılan bu tutar, Başkanlık bütçesinin (B) işaretli cetveline öz gelir, (A) işaretli cetveline ödenek kaydedilir. Bu gelirler ile 4/11/1981 tarihli ve 2547 sayılı Yükseköğretim Kanununun 10 uncu maddesinin sekizinci fıkrası kapsamında kaydedilen ödenekler, aynı maddenin dokuzuncu fıkrasında belirtilen hizmet ve faaliyetlere ilaveten;</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b) Öğretim elemanlarının araştırma faaliyetlerinin desteklenmesine yönelik olarak yükseköğretim üst kuruluşları ile yükseköğretim kurumlarının ihtiyaç duyacağı çeşitli elektronik bilgi kaynaklarının (e-kitap, e-dergi, veri tabanı arşivi vb.) temini ve desteklenmesi ile ortak veri tabanı üzerinden paylaşımın sağlanmasına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c) Yükseköğretim üst kuruluşlarının fiziki kapasitesinin güçlendirilmesi kapsamında her türlü mal ve hizmet alımı ile yapım işleri,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569460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76254957"/>
              </p:ext>
            </p:extLst>
          </p:nvPr>
        </p:nvGraphicFramePr>
        <p:xfrm>
          <a:off x="195251" y="188641"/>
          <a:ext cx="8841245" cy="5943600"/>
        </p:xfrm>
        <a:graphic>
          <a:graphicData uri="http://schemas.openxmlformats.org/drawingml/2006/table">
            <a:tbl>
              <a:tblPr firstRow="1" bandRow="1">
                <a:tableStyleId>{5C22544A-7EE6-4342-B048-85BDC9FD1C3A}</a:tableStyleId>
              </a:tblPr>
              <a:tblGrid>
                <a:gridCol w="8841245"/>
              </a:tblGrid>
              <a:tr h="383981">
                <a:tc>
                  <a:txBody>
                    <a:bodyPr/>
                    <a:lstStyle/>
                    <a:p>
                      <a:pPr marL="0" indent="0" algn="ctr">
                        <a:buNone/>
                      </a:pPr>
                      <a:r>
                        <a:rPr lang="tr-TR" dirty="0" smtClean="0">
                          <a:latin typeface="Arial" panose="020B0604020202020204" pitchFamily="34" charset="0"/>
                          <a:cs typeface="Arial" panose="020B0604020202020204" pitchFamily="34" charset="0"/>
                        </a:rPr>
                        <a:t>2017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04451">
                <a:tc>
                  <a:txBody>
                    <a:bodyPr/>
                    <a:lstStyle/>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ç)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 ile öğrencilerin katılımına ilişkin ilgili mevzuatı uyarınca ödenmesi gereken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amacıyla Yükseköğretim Kurulu tarafından veya ilgili yükseköğretim kurumuna kaynak aktarmak suretiyle kullanılabilir. Ancak, (ç) bendi kapsamında yapılacak harcamaların toplamı kaydedilen ödeneklerin yüzde beşini geçemez.</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83. 2547 sayılı Kanunun 46’ncı maddesine istinaden Bakanlar Kurulu kararları ile yapılan düzenlemeler gereğince, Devletçe karşılanacak öğrenci katkı payları, Maliye Bakanlığı bütçesinde bu amaçla öngörülen ödeneklerden tahakkuka bağlanmak suretiyle yükseköğretim kurumları muhasebe birimi hesabına ödenir. Ödenen bu tutarlar, yükseköğretim kurumları bütçelerine öz gelir kaydedilerek, öğrenci katkı payı gelirlerine ilişkin esaslara göre kullanılır. Bu kapsamda, ödemeye ilişkin esasları belirlemeye, uygulamaya ilişkin ortaya çıkabilecek tereddütleri gidermeye ve gerekli düzenlemeleri yapmaya Maliye Bakanlığı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01738173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88640"/>
            <a:ext cx="8640960" cy="6401753"/>
          </a:xfrm>
          <a:prstGeom prst="rect">
            <a:avLst/>
          </a:prstGeom>
          <a:solidFill>
            <a:schemeClr val="accent2">
              <a:lumMod val="20000"/>
              <a:lumOff val="80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algn="ctr"/>
            <a:endParaRPr lang="tr-TR" sz="1600" b="1" dirty="0" smtClean="0">
              <a:latin typeface="Arial" panose="020B0604020202020204" pitchFamily="34" charset="0"/>
              <a:cs typeface="Arial" panose="020B0604020202020204" pitchFamily="34" charset="0"/>
            </a:endParaRPr>
          </a:p>
          <a:p>
            <a:pPr algn="ctr"/>
            <a:r>
              <a:rPr lang="tr-TR" b="1" dirty="0" smtClean="0">
                <a:latin typeface="Arial" panose="020B0604020202020204" pitchFamily="34" charset="0"/>
                <a:cs typeface="Arial" panose="020B0604020202020204" pitchFamily="34" charset="0"/>
              </a:rPr>
              <a:t>YÜKSEKÖĞRETİM KURUMLARI BİLİMSEL ARAŞTIRMA PROJELERİ HAKKINDA YÖNETMELİK</a:t>
            </a:r>
          </a:p>
          <a:p>
            <a:pPr algn="ctr"/>
            <a:endParaRPr lang="tr-TR" b="1" dirty="0" smtClean="0">
              <a:latin typeface="Arial" panose="020B0604020202020204" pitchFamily="34" charset="0"/>
              <a:cs typeface="Arial" panose="020B0604020202020204" pitchFamily="34" charset="0"/>
            </a:endParaRPr>
          </a:p>
          <a:p>
            <a:pPr indent="360000" algn="just"/>
            <a:r>
              <a:rPr lang="tr-TR" dirty="0">
                <a:latin typeface="Arial" panose="020B0604020202020204" pitchFamily="34" charset="0"/>
                <a:cs typeface="Arial" panose="020B0604020202020204" pitchFamily="34" charset="0"/>
              </a:rPr>
              <a:t>Yükseköğretim kurumları bütçelerinde bilimsel araştırma projelerine ilişkin olarak tefrik edilen ödenekler, Merkezi Yönetim Harcama Belgeleri Yönetmeliği gereğince ödeme emri belgesine harcama talimatı eklenerek, doğrudan “03- Mal ve Hizmet Alımları” ve “06-Sermaye Giderleri” ekonomik kodlarını içeren tertiplerden tahakkuka bağlanmak suretiyle özel hesaba aktarılır</a:t>
            </a:r>
            <a:r>
              <a:rPr lang="tr-TR" dirty="0" smtClean="0">
                <a:latin typeface="Arial" panose="020B0604020202020204" pitchFamily="34" charset="0"/>
                <a:cs typeface="Arial" panose="020B0604020202020204" pitchFamily="34" charset="0"/>
              </a:rPr>
              <a:t>.</a:t>
            </a:r>
          </a:p>
          <a:p>
            <a:pPr indent="360000" algn="just"/>
            <a:endParaRPr lang="tr-TR" dirty="0" smtClean="0">
              <a:latin typeface="Arial" panose="020B0604020202020204" pitchFamily="34" charset="0"/>
              <a:cs typeface="Arial" panose="020B0604020202020204" pitchFamily="34" charset="0"/>
            </a:endParaRPr>
          </a:p>
          <a:p>
            <a:pPr indent="360000" algn="just"/>
            <a:r>
              <a:rPr lang="tr-TR" dirty="0">
                <a:latin typeface="Arial" panose="020B0604020202020204" pitchFamily="34" charset="0"/>
                <a:cs typeface="Arial" panose="020B0604020202020204" pitchFamily="34" charset="0"/>
              </a:rPr>
              <a:t>Ödenekler, serbest bırakma oranları, öz gelir karşılığı ödeneklerde gelir gerçekleşmeleri ve bilimsel araştırma projeleri komisyonunca belirlenen bilimsel araştırma projelerinin kaynak ihtiyaç planları doğrultusunda tahakkuka bağlanarak özel hesaba aktarılır</a:t>
            </a:r>
            <a:r>
              <a:rPr lang="tr-TR" dirty="0" smtClean="0">
                <a:latin typeface="Arial" panose="020B0604020202020204" pitchFamily="34" charset="0"/>
                <a:cs typeface="Arial" panose="020B0604020202020204" pitchFamily="34" charset="0"/>
              </a:rPr>
              <a:t>.</a:t>
            </a:r>
          </a:p>
          <a:p>
            <a:pPr indent="360000" algn="just"/>
            <a:endParaRPr lang="tr-TR" dirty="0">
              <a:latin typeface="Arial" panose="020B0604020202020204" pitchFamily="34" charset="0"/>
              <a:cs typeface="Arial" panose="020B0604020202020204" pitchFamily="34" charset="0"/>
            </a:endParaRPr>
          </a:p>
          <a:p>
            <a:pPr indent="360000" algn="just"/>
            <a:r>
              <a:rPr lang="tr-TR" dirty="0">
                <a:latin typeface="Arial" panose="020B0604020202020204" pitchFamily="34" charset="0"/>
                <a:cs typeface="Arial" panose="020B0604020202020204" pitchFamily="34" charset="0"/>
              </a:rPr>
              <a:t>Öz gelir karşılığı bilimsel araştırma projelerine ilişkin olarak önceki yıldan devreden finansman fazlası tutarlar ile yılı bütçelerinin (B) işaretli cetvelinde belirlenen tahmini tutarlar üzerinde gerçekleşen gelir fazlası tutarlar, kullanım amacı doğrultusunda “03-Mal ve Hizmet Alımları” ve “06-Sermaye Giderleri” ekonomik kodlarını içeren tertiplere ödenek olarak eklenir ve buradan özel hesaba aktarılır. Bilimsel araştırma projelerine ilişkin olarak yıl içerisinde meydana gelen diğer ödenek artışlarına ilişkin bütçe işlemlerinde de aynı esaslara uyulur</a:t>
            </a:r>
            <a:r>
              <a:rPr lang="tr-TR"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3625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476672"/>
            <a:ext cx="8640960" cy="5878532"/>
          </a:xfrm>
          <a:prstGeom prst="rect">
            <a:avLst/>
          </a:prstGeom>
          <a:solidFill>
            <a:schemeClr val="accent2">
              <a:lumMod val="20000"/>
              <a:lumOff val="80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algn="ctr"/>
            <a:endParaRPr lang="tr-TR" sz="1600" b="1" dirty="0" smtClean="0">
              <a:latin typeface="Arial" panose="020B0604020202020204" pitchFamily="34" charset="0"/>
              <a:cs typeface="Arial" panose="020B0604020202020204" pitchFamily="34" charset="0"/>
            </a:endParaRPr>
          </a:p>
          <a:p>
            <a:pPr algn="ctr"/>
            <a:r>
              <a:rPr lang="tr-TR" sz="2000" b="1" dirty="0" smtClean="0">
                <a:latin typeface="Arial" panose="020B0604020202020204" pitchFamily="34" charset="0"/>
                <a:cs typeface="Arial" panose="020B0604020202020204" pitchFamily="34" charset="0"/>
              </a:rPr>
              <a:t>YÜKSEKÖĞRETİM KURUMLARI BİLİMSEL ARAŞTIRMA PROJELERİ HAKKINDA YÖNETMELİK</a:t>
            </a:r>
          </a:p>
          <a:p>
            <a:pPr algn="ctr"/>
            <a:endParaRPr lang="tr-TR" sz="2000" b="1" dirty="0" smtClean="0">
              <a:latin typeface="Arial" panose="020B0604020202020204" pitchFamily="34" charset="0"/>
              <a:cs typeface="Arial" panose="020B0604020202020204" pitchFamily="34" charset="0"/>
            </a:endParaRPr>
          </a:p>
          <a:p>
            <a:pPr algn="ctr"/>
            <a:endParaRPr lang="tr-TR" sz="2000" b="1" dirty="0" smtClean="0">
              <a:latin typeface="Arial" panose="020B0604020202020204" pitchFamily="34" charset="0"/>
              <a:cs typeface="Arial" panose="020B0604020202020204" pitchFamily="34" charset="0"/>
            </a:endParaRPr>
          </a:p>
          <a:p>
            <a:pPr indent="360000" algn="just"/>
            <a:r>
              <a:rPr lang="tr-TR" sz="2000" dirty="0">
                <a:latin typeface="Arial" panose="020B0604020202020204" pitchFamily="34" charset="0"/>
                <a:cs typeface="Arial" panose="020B0604020202020204" pitchFamily="34" charset="0"/>
              </a:rPr>
              <a:t>Yılı yatırım programında “Proje etüdü Kalkınma Bakanlığı tarafından onaylandıktan sonra harcama yapılacaktır.” ifadesi bulunan bilimsel araştırma projelerine ilişkin ödenekler, proje etüdü Kalkınma Bakanlığı tarafından onaylanmadıkça özel hesaba aktarılamaz ve kullanılamaz</a:t>
            </a:r>
            <a:r>
              <a:rPr lang="tr-TR" sz="2000" dirty="0" smtClean="0">
                <a:latin typeface="Arial" panose="020B0604020202020204" pitchFamily="34" charset="0"/>
                <a:cs typeface="Arial" panose="020B0604020202020204" pitchFamily="34" charset="0"/>
              </a:rPr>
              <a:t>.</a:t>
            </a:r>
          </a:p>
          <a:p>
            <a:pPr indent="360000" algn="just"/>
            <a:endParaRPr lang="tr-TR" sz="2000" dirty="0">
              <a:latin typeface="Arial" panose="020B0604020202020204" pitchFamily="34" charset="0"/>
              <a:cs typeface="Arial" panose="020B0604020202020204" pitchFamily="34" charset="0"/>
            </a:endParaRPr>
          </a:p>
          <a:p>
            <a:pPr indent="360000" algn="just"/>
            <a:r>
              <a:rPr lang="tr-TR" sz="2000" dirty="0">
                <a:latin typeface="Arial" panose="020B0604020202020204" pitchFamily="34" charset="0"/>
                <a:cs typeface="Arial" panose="020B0604020202020204" pitchFamily="34" charset="0"/>
              </a:rPr>
              <a:t>Özel hesaba aktarılan ödeneklerin proje bazında harcama durumu ve hesap özeti her yıl Eylül ve Aralık aylarının son haftasında Kalkınma Bakanlığına gönderilir</a:t>
            </a:r>
            <a:r>
              <a:rPr lang="tr-TR" sz="2000" dirty="0" smtClean="0">
                <a:latin typeface="Arial" panose="020B0604020202020204" pitchFamily="34" charset="0"/>
                <a:cs typeface="Arial" panose="020B0604020202020204" pitchFamily="34" charset="0"/>
              </a:rPr>
              <a:t>.</a:t>
            </a:r>
          </a:p>
          <a:p>
            <a:pPr indent="360000" algn="just"/>
            <a:endParaRPr lang="tr-TR" sz="2000" dirty="0">
              <a:latin typeface="Arial" panose="020B0604020202020204" pitchFamily="34" charset="0"/>
              <a:cs typeface="Arial" panose="020B0604020202020204" pitchFamily="34" charset="0"/>
            </a:endParaRPr>
          </a:p>
          <a:p>
            <a:pPr indent="360000" algn="just"/>
            <a:r>
              <a:rPr lang="tr-TR" sz="2000" dirty="0">
                <a:latin typeface="Arial" panose="020B0604020202020204" pitchFamily="34" charset="0"/>
                <a:cs typeface="Arial" panose="020B0604020202020204" pitchFamily="34" charset="0"/>
              </a:rPr>
              <a:t>Özel hesaba aktarılan tutarlardan yapılan harcamalar, analitik bütçe sınıflandırmasının ekonomik kodlama sistemine uygun olarak her yılın Ağustos ve Aralık ayı sonu itibarıyla, takip eden ayın ilk haftasında elektronik ortamda Maliye Bakanlığına gönderilir</a:t>
            </a:r>
            <a:r>
              <a:rPr lang="tr-TR" sz="2000" dirty="0" smtClean="0">
                <a:latin typeface="Arial" panose="020B0604020202020204" pitchFamily="34" charset="0"/>
                <a:cs typeface="Arial" panose="020B0604020202020204" pitchFamily="34" charset="0"/>
              </a:rPr>
              <a:t>.</a:t>
            </a:r>
          </a:p>
          <a:p>
            <a:pPr indent="360000" algn="just"/>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8610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7824964"/>
              </p:ext>
            </p:extLst>
          </p:nvPr>
        </p:nvGraphicFramePr>
        <p:xfrm>
          <a:off x="467544" y="476672"/>
          <a:ext cx="8219256" cy="5728893"/>
        </p:xfrm>
        <a:graphic>
          <a:graphicData uri="http://schemas.openxmlformats.org/drawingml/2006/table">
            <a:tbl>
              <a:tblPr firstRow="1" bandRow="1">
                <a:tableStyleId>{BC89EF96-8CEA-46FF-86C4-4CE0E7609802}</a:tableStyleId>
              </a:tblPr>
              <a:tblGrid>
                <a:gridCol w="6408712">
                  <a:extLst>
                    <a:ext uri="{9D8B030D-6E8A-4147-A177-3AD203B41FA5}">
                      <a16:colId xmlns:a16="http://schemas.microsoft.com/office/drawing/2014/main" xmlns="" val="20000"/>
                    </a:ext>
                  </a:extLst>
                </a:gridCol>
                <a:gridCol w="1810544">
                  <a:extLst>
                    <a:ext uri="{9D8B030D-6E8A-4147-A177-3AD203B41FA5}">
                      <a16:colId xmlns:a16="http://schemas.microsoft.com/office/drawing/2014/main" xmlns="" val="20001"/>
                    </a:ext>
                  </a:extLst>
                </a:gridCol>
              </a:tblGrid>
              <a:tr h="642448">
                <a:tc gridSpan="2">
                  <a:txBody>
                    <a:bodyPr/>
                    <a:lstStyle/>
                    <a:p>
                      <a:pPr algn="ctr"/>
                      <a:r>
                        <a:rPr lang="tr-TR" sz="2000" b="1" dirty="0">
                          <a:solidFill>
                            <a:schemeClr val="bg1"/>
                          </a:solidFill>
                        </a:rPr>
                        <a:t>4734 SAYILI KAMU İHALE KANUNUNDA GEÇEN PARASAL LİMİTLER</a:t>
                      </a:r>
                      <a:endParaRPr lang="tr-TR" sz="2000" b="1" kern="1200" dirty="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0"/>
                  </a:ext>
                </a:extLst>
              </a:tr>
              <a:tr h="977638">
                <a:tc>
                  <a:txBody>
                    <a:bodyPr/>
                    <a:lstStyle/>
                    <a:p>
                      <a:pPr algn="just"/>
                      <a:r>
                        <a:rPr lang="tr-TR" sz="1400" b="1" u="sng" kern="1200" dirty="0">
                          <a:solidFill>
                            <a:srgbClr val="002060"/>
                          </a:solidFill>
                          <a:latin typeface="+mn-lt"/>
                          <a:ea typeface="+mn-ea"/>
                          <a:cs typeface="+mn-cs"/>
                        </a:rPr>
                        <a:t>Pazarlık Usulü </a:t>
                      </a:r>
                    </a:p>
                    <a:p>
                      <a:pPr algn="just"/>
                      <a:r>
                        <a:rPr lang="tr-TR" sz="1400" b="1" kern="1200" dirty="0">
                          <a:solidFill>
                            <a:srgbClr val="002060"/>
                          </a:solidFill>
                          <a:latin typeface="+mn-lt"/>
                          <a:ea typeface="+mn-ea"/>
                          <a:cs typeface="+mn-cs"/>
                        </a:rPr>
                        <a:t>f) İdarelerin yaklaşık maliyeti </a:t>
                      </a:r>
                      <a:r>
                        <a:rPr lang="tr-TR" sz="1400" b="1" u="sng" kern="1200" dirty="0">
                          <a:solidFill>
                            <a:srgbClr val="FF0000"/>
                          </a:solidFill>
                          <a:latin typeface="+mn-lt"/>
                          <a:ea typeface="+mn-ea"/>
                          <a:cs typeface="+mn-cs"/>
                        </a:rPr>
                        <a:t>1</a:t>
                      </a:r>
                      <a:r>
                        <a:rPr lang="en-US" sz="1400" b="1" u="sng" kern="1200" dirty="0">
                          <a:solidFill>
                            <a:srgbClr val="FF0000"/>
                          </a:solidFill>
                          <a:latin typeface="+mn-lt"/>
                          <a:ea typeface="+mn-ea"/>
                          <a:cs typeface="+mn-cs"/>
                        </a:rPr>
                        <a:t>95.205</a:t>
                      </a:r>
                      <a:r>
                        <a:rPr lang="tr-TR" sz="1400" b="1" u="sng" kern="1200" dirty="0">
                          <a:solidFill>
                            <a:srgbClr val="FF0000"/>
                          </a:solidFill>
                          <a:latin typeface="+mn-lt"/>
                          <a:ea typeface="+mn-ea"/>
                          <a:cs typeface="+mn-cs"/>
                        </a:rPr>
                        <a:t>,00</a:t>
                      </a:r>
                      <a:r>
                        <a:rPr lang="tr-TR" sz="1400" b="1" u="sng" kern="1200" baseline="0" dirty="0">
                          <a:solidFill>
                            <a:srgbClr val="FF0000"/>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u="none" kern="1200" dirty="0">
                          <a:solidFill>
                            <a:srgbClr val="002060"/>
                          </a:solidFill>
                          <a:latin typeface="+mn-lt"/>
                          <a:ea typeface="+mn-ea"/>
                          <a:cs typeface="+mn-cs"/>
                        </a:rPr>
                        <a:t>na </a:t>
                      </a:r>
                      <a:r>
                        <a:rPr lang="tr-TR" sz="1400" b="1" kern="1200" dirty="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2016/1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1"/>
                  </a:ext>
                </a:extLst>
              </a:tr>
              <a:tr h="977638">
                <a:tc>
                  <a:txBody>
                    <a:bodyPr/>
                    <a:lstStyle/>
                    <a:p>
                      <a:pPr algn="just"/>
                      <a:r>
                        <a:rPr lang="tr-TR" sz="1400" b="1" u="sng" kern="1200" dirty="0">
                          <a:solidFill>
                            <a:srgbClr val="002060"/>
                          </a:solidFill>
                          <a:latin typeface="+mn-lt"/>
                          <a:ea typeface="+mn-ea"/>
                          <a:cs typeface="+mn-cs"/>
                        </a:rPr>
                        <a:t>Doğrudan Temin</a:t>
                      </a:r>
                    </a:p>
                    <a:p>
                      <a:pPr algn="just"/>
                      <a:r>
                        <a:rPr lang="tr-TR" sz="1400" b="1" kern="1200" dirty="0">
                          <a:solidFill>
                            <a:srgbClr val="002060"/>
                          </a:solidFill>
                          <a:latin typeface="+mn-lt"/>
                          <a:ea typeface="+mn-ea"/>
                          <a:cs typeface="+mn-cs"/>
                        </a:rPr>
                        <a:t>(d) Büyükşehir belediyesi sınırları dahilinde bulunan idarelerin </a:t>
                      </a:r>
                      <a:r>
                        <a:rPr lang="en-US" sz="1400" b="1" u="sng" kern="1200" dirty="0">
                          <a:solidFill>
                            <a:srgbClr val="FF0000"/>
                          </a:solidFill>
                          <a:latin typeface="+mn-lt"/>
                          <a:ea typeface="+mn-ea"/>
                          <a:cs typeface="+mn-cs"/>
                        </a:rPr>
                        <a:t>58.555</a:t>
                      </a:r>
                      <a:r>
                        <a:rPr lang="tr-TR" sz="1400" b="1" u="sng" kern="1200" dirty="0">
                          <a:solidFill>
                            <a:srgbClr val="FF0000"/>
                          </a:solidFill>
                          <a:latin typeface="+mn-lt"/>
                          <a:ea typeface="+mn-ea"/>
                          <a:cs typeface="+mn-cs"/>
                        </a:rPr>
                        <a:t>,00</a:t>
                      </a:r>
                      <a:r>
                        <a:rPr lang="tr-TR" sz="1400" b="1" u="sng" kern="1200" dirty="0">
                          <a:solidFill>
                            <a:schemeClr val="accent2">
                              <a:lumMod val="75000"/>
                            </a:schemeClr>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kern="1200" dirty="0">
                          <a:solidFill>
                            <a:srgbClr val="002060"/>
                          </a:solidFill>
                          <a:latin typeface="+mn-lt"/>
                          <a:ea typeface="+mn-ea"/>
                          <a:cs typeface="+mn-cs"/>
                        </a:rPr>
                        <a:t>diğer idarelerin </a:t>
                      </a:r>
                      <a:r>
                        <a:rPr lang="tr-TR" sz="1400" b="1" u="sng" kern="1200" dirty="0">
                          <a:solidFill>
                            <a:srgbClr val="FF0000"/>
                          </a:solidFill>
                          <a:latin typeface="+mn-lt"/>
                          <a:ea typeface="+mn-ea"/>
                          <a:cs typeface="+mn-cs"/>
                        </a:rPr>
                        <a:t>1</a:t>
                      </a:r>
                      <a:r>
                        <a:rPr lang="en-US" sz="1400" b="1" u="sng" kern="1200" dirty="0">
                          <a:solidFill>
                            <a:srgbClr val="FF0000"/>
                          </a:solidFill>
                          <a:latin typeface="+mn-lt"/>
                          <a:ea typeface="+mn-ea"/>
                          <a:cs typeface="+mn-cs"/>
                        </a:rPr>
                        <a:t>9.507</a:t>
                      </a:r>
                      <a:r>
                        <a:rPr lang="tr-TR" sz="1400" b="1" u="sng" kern="1200" dirty="0">
                          <a:solidFill>
                            <a:srgbClr val="FF0000"/>
                          </a:solidFill>
                          <a:latin typeface="+mn-lt"/>
                          <a:ea typeface="+mn-ea"/>
                          <a:cs typeface="+mn-cs"/>
                        </a:rPr>
                        <a:t>,00 TL  </a:t>
                      </a:r>
                      <a:r>
                        <a:rPr lang="tr-TR" sz="1400" b="1" kern="1200" dirty="0">
                          <a:solidFill>
                            <a:srgbClr val="002060"/>
                          </a:solidFill>
                          <a:latin typeface="+mn-lt"/>
                          <a:ea typeface="+mn-ea"/>
                          <a:cs typeface="+mn-cs"/>
                        </a:rPr>
                        <a:t>yi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2016/1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2"/>
                  </a:ext>
                </a:extLst>
              </a:tr>
              <a:tr h="1424558">
                <a:tc>
                  <a:txBody>
                    <a:bodyPr/>
                    <a:lstStyle/>
                    <a:p>
                      <a:pPr algn="just"/>
                      <a:r>
                        <a:rPr lang="tr-TR" sz="1400" b="1" u="sng" kern="1200" dirty="0">
                          <a:solidFill>
                            <a:srgbClr val="002060"/>
                          </a:solidFill>
                          <a:latin typeface="+mn-lt"/>
                          <a:ea typeface="+mn-ea"/>
                          <a:cs typeface="+mn-cs"/>
                        </a:rPr>
                        <a:t>Kamu İhale Kurumu Payı (On binde beş)</a:t>
                      </a:r>
                      <a:endParaRPr lang="tr-TR" sz="1400" b="1" kern="1200" dirty="0">
                        <a:solidFill>
                          <a:srgbClr val="002060"/>
                        </a:solidFill>
                        <a:latin typeface="+mn-lt"/>
                        <a:ea typeface="+mn-ea"/>
                        <a:cs typeface="+mn-cs"/>
                      </a:endParaRPr>
                    </a:p>
                    <a:p>
                      <a:pPr algn="just"/>
                      <a:r>
                        <a:rPr lang="tr-TR" sz="1400" b="1" kern="1200" dirty="0">
                          <a:solidFill>
                            <a:srgbClr val="002060"/>
                          </a:solidFill>
                          <a:latin typeface="+mn-lt"/>
                          <a:ea typeface="+mn-ea"/>
                          <a:cs typeface="+mn-cs"/>
                        </a:rPr>
                        <a:t>Düzenlenecek sözleşmelerden bedeli</a:t>
                      </a:r>
                      <a:r>
                        <a:rPr lang="tr-TR" sz="1400" b="1" kern="1200" baseline="0" dirty="0">
                          <a:solidFill>
                            <a:srgbClr val="002060"/>
                          </a:solidFill>
                          <a:latin typeface="+mn-lt"/>
                          <a:ea typeface="+mn-ea"/>
                          <a:cs typeface="+mn-cs"/>
                        </a:rPr>
                        <a:t> </a:t>
                      </a:r>
                      <a:r>
                        <a:rPr lang="tr-TR" sz="1400" b="1" u="sng" kern="1200" baseline="0" dirty="0">
                          <a:solidFill>
                            <a:srgbClr val="FF0000"/>
                          </a:solidFill>
                          <a:latin typeface="+mn-lt"/>
                          <a:ea typeface="+mn-ea"/>
                          <a:cs typeface="+mn-cs"/>
                        </a:rPr>
                        <a:t>3</a:t>
                      </a:r>
                      <a:r>
                        <a:rPr lang="en-US" sz="1400" b="1" u="sng" kern="1200" baseline="0" dirty="0">
                          <a:solidFill>
                            <a:srgbClr val="FF0000"/>
                          </a:solidFill>
                          <a:latin typeface="+mn-lt"/>
                          <a:ea typeface="+mn-ea"/>
                          <a:cs typeface="+mn-cs"/>
                        </a:rPr>
                        <a:t>90.425</a:t>
                      </a:r>
                      <a:r>
                        <a:rPr lang="tr-TR" sz="1400" b="1" u="sng" kern="1200" baseline="0" dirty="0">
                          <a:solidFill>
                            <a:srgbClr val="FF0000"/>
                          </a:solidFill>
                          <a:latin typeface="+mn-lt"/>
                          <a:ea typeface="+mn-ea"/>
                          <a:cs typeface="+mn-cs"/>
                        </a:rPr>
                        <a:t>,00 TL</a:t>
                      </a:r>
                      <a:r>
                        <a:rPr lang="tr-TR" sz="1400" b="1" u="none" kern="1200" baseline="0" dirty="0">
                          <a:solidFill>
                            <a:srgbClr val="FF0000"/>
                          </a:solidFill>
                          <a:latin typeface="+mn-lt"/>
                          <a:ea typeface="+mn-ea"/>
                          <a:cs typeface="+mn-cs"/>
                        </a:rPr>
                        <a:t> </a:t>
                      </a:r>
                      <a:r>
                        <a:rPr lang="tr-TR" sz="1400" b="1" kern="1200" dirty="0">
                          <a:solidFill>
                            <a:srgbClr val="002060"/>
                          </a:solidFill>
                          <a:latin typeface="+mn-lt"/>
                          <a:ea typeface="+mn-ea"/>
                          <a:cs typeface="+mn-cs"/>
                        </a:rPr>
                        <a:t>yi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2016/1 Tebliği</a:t>
                      </a:r>
                    </a:p>
                    <a:p>
                      <a:pPr algn="ctr"/>
                      <a:r>
                        <a:rPr lang="tr-TR" sz="1400" b="1" kern="1200" dirty="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3"/>
                  </a:ext>
                </a:extLst>
              </a:tr>
              <a:tr h="1648019">
                <a:tc>
                  <a:txBody>
                    <a:bodyPr/>
                    <a:lstStyle/>
                    <a:p>
                      <a:pPr algn="just"/>
                      <a:r>
                        <a:rPr lang="tr-TR" sz="1400" b="1" kern="1200" dirty="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en-US" sz="1400" b="1" u="sng" kern="1200" dirty="0">
                          <a:solidFill>
                            <a:srgbClr val="FF0000"/>
                          </a:solidFill>
                          <a:latin typeface="+mn-lt"/>
                          <a:ea typeface="+mn-ea"/>
                          <a:cs typeface="+mn-cs"/>
                        </a:rPr>
                        <a:t>216.681</a:t>
                      </a:r>
                      <a:r>
                        <a:rPr lang="tr-TR" sz="1400" b="1" u="sng" kern="1200" dirty="0">
                          <a:solidFill>
                            <a:srgbClr val="FF0000"/>
                          </a:solidFill>
                          <a:latin typeface="+mn-lt"/>
                          <a:ea typeface="+mn-ea"/>
                          <a:cs typeface="+mn-cs"/>
                        </a:rPr>
                        <a:t>,00 TL </a:t>
                      </a:r>
                      <a:r>
                        <a:rPr lang="tr-TR" sz="1400" b="1" kern="1200" dirty="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Md.62/h</a:t>
                      </a:r>
                    </a:p>
                    <a:p>
                      <a:pPr algn="ctr"/>
                      <a:r>
                        <a:rPr lang="tr-TR" sz="1400" b="1" kern="1200" dirty="0">
                          <a:solidFill>
                            <a:srgbClr val="002060"/>
                          </a:solidFill>
                          <a:latin typeface="+mn-lt"/>
                          <a:ea typeface="+mn-ea"/>
                          <a:cs typeface="+mn-cs"/>
                        </a:rPr>
                        <a:t>KİK 2016/1</a:t>
                      </a:r>
                      <a:r>
                        <a:rPr lang="tr-TR" sz="1400" b="1" kern="1200" baseline="0" dirty="0">
                          <a:solidFill>
                            <a:srgbClr val="002060"/>
                          </a:solidFill>
                          <a:latin typeface="+mn-lt"/>
                          <a:ea typeface="+mn-ea"/>
                          <a:cs typeface="+mn-cs"/>
                        </a:rPr>
                        <a:t> Tebliği</a:t>
                      </a:r>
                    </a:p>
                    <a:p>
                      <a:pPr algn="ctr"/>
                      <a:r>
                        <a:rPr lang="tr-TR" sz="1400" b="1" kern="1200" dirty="0">
                          <a:solidFill>
                            <a:srgbClr val="002060"/>
                          </a:solidFill>
                          <a:latin typeface="+mn-lt"/>
                          <a:ea typeface="+mn-ea"/>
                          <a:cs typeface="+mn-cs"/>
                        </a:rPr>
                        <a:t>5812 sayılı </a:t>
                      </a:r>
                      <a:r>
                        <a:rPr lang="tr-TR" sz="1400" b="1" kern="1200" baseline="0" dirty="0">
                          <a:solidFill>
                            <a:srgbClr val="002060"/>
                          </a:solidFill>
                          <a:latin typeface="+mn-lt"/>
                          <a:ea typeface="+mn-ea"/>
                          <a:cs typeface="+mn-cs"/>
                        </a:rPr>
                        <a:t> Kanun</a:t>
                      </a:r>
                    </a:p>
                    <a:p>
                      <a:pPr algn="ctr"/>
                      <a:r>
                        <a:rPr lang="tr-TR" sz="1400" b="1" kern="1200" baseline="0" dirty="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49141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575542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dirty="0" smtClean="0"/>
              <a:t>Elli Üç Bin İki Yüz Altmış Bir Türk Lirası</a:t>
            </a:r>
            <a:r>
              <a:rPr lang="tr-TR" sz="1600" dirty="0" smtClean="0"/>
              <a:t>, </a:t>
            </a:r>
            <a:r>
              <a:rPr lang="tr-TR" sz="1600" dirty="0"/>
              <a:t>diğer idarelerin </a:t>
            </a:r>
            <a:r>
              <a:rPr lang="tr-TR" sz="1600" b="1" dirty="0"/>
              <a:t>On </a:t>
            </a:r>
            <a:r>
              <a:rPr lang="tr-TR" sz="1600" b="1" dirty="0" smtClean="0"/>
              <a:t>Yedi Bin</a:t>
            </a:r>
            <a:r>
              <a:rPr lang="tr-TR" sz="1600" b="1" dirty="0"/>
              <a:t> </a:t>
            </a:r>
            <a:r>
              <a:rPr lang="tr-TR" sz="1600" b="1" dirty="0" smtClean="0"/>
              <a:t>Yedi </a:t>
            </a:r>
            <a:r>
              <a:rPr lang="tr-TR" sz="1600" b="1" dirty="0"/>
              <a:t>Y</a:t>
            </a:r>
            <a:r>
              <a:rPr lang="tr-TR" sz="1600" b="1" dirty="0" smtClean="0"/>
              <a:t>üz Kırk Dört </a:t>
            </a:r>
            <a:r>
              <a:rPr lang="tr-TR" sz="1600" b="1" dirty="0"/>
              <a:t>Türk Lirasını</a:t>
            </a:r>
            <a:r>
              <a:rPr lang="tr-TR" sz="1600" baseline="30000" dirty="0"/>
              <a:t> </a:t>
            </a:r>
            <a:r>
              <a:rPr lang="tr-TR" sz="1600" dirty="0"/>
              <a:t>aşmayan 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53981258"/>
              </p:ext>
            </p:extLst>
          </p:nvPr>
        </p:nvGraphicFramePr>
        <p:xfrm>
          <a:off x="251520" y="476672"/>
          <a:ext cx="8496944" cy="5817358"/>
        </p:xfrm>
        <a:graphic>
          <a:graphicData uri="http://schemas.openxmlformats.org/drawingml/2006/table">
            <a:tbl>
              <a:tblPr firstRow="1" bandRow="1">
                <a:tableStyleId>{5C22544A-7EE6-4342-B048-85BDC9FD1C3A}</a:tableStyleId>
              </a:tblPr>
              <a:tblGrid>
                <a:gridCol w="6657322">
                  <a:extLst>
                    <a:ext uri="{9D8B030D-6E8A-4147-A177-3AD203B41FA5}">
                      <a16:colId xmlns:a16="http://schemas.microsoft.com/office/drawing/2014/main" xmlns="" val="20000"/>
                    </a:ext>
                  </a:extLst>
                </a:gridCol>
                <a:gridCol w="1839622">
                  <a:extLst>
                    <a:ext uri="{9D8B030D-6E8A-4147-A177-3AD203B41FA5}">
                      <a16:colId xmlns:a16="http://schemas.microsoft.com/office/drawing/2014/main" xmlns="" val="20001"/>
                    </a:ext>
                  </a:extLst>
                </a:gridCol>
              </a:tblGrid>
              <a:tr h="720082">
                <a:tc gridSpan="2">
                  <a:txBody>
                    <a:bodyPr/>
                    <a:lstStyle/>
                    <a:p>
                      <a:pPr algn="ctr"/>
                      <a:r>
                        <a:rPr lang="tr-TR" sz="1800" b="1" dirty="0">
                          <a:solidFill>
                            <a:schemeClr val="bg1"/>
                          </a:solidFill>
                        </a:rPr>
                        <a:t>BİLİMSEL</a:t>
                      </a:r>
                      <a:r>
                        <a:rPr lang="tr-TR" sz="1800" b="1" baseline="0" dirty="0">
                          <a:solidFill>
                            <a:schemeClr val="bg1"/>
                          </a:solidFill>
                        </a:rPr>
                        <a:t> ARAŞTIRMA PROJELERİ İHALE YÖNETMELİĞİNDE </a:t>
                      </a:r>
                      <a:r>
                        <a:rPr lang="tr-TR" sz="1800" b="1" dirty="0">
                          <a:solidFill>
                            <a:schemeClr val="bg1"/>
                          </a:solidFill>
                        </a:rPr>
                        <a:t>GEÇEN EŞİK DEĞERLER VE PARASAL LİMİTLER</a:t>
                      </a:r>
                      <a:endParaRPr lang="tr-TR" dirty="0"/>
                    </a:p>
                  </a:txBody>
                  <a:tcPr/>
                </a:tc>
                <a:tc hMerge="1">
                  <a:txBody>
                    <a:bodyPr/>
                    <a:lstStyle/>
                    <a:p>
                      <a:endParaRPr lang="tr-TR" dirty="0"/>
                    </a:p>
                  </a:txBody>
                  <a:tcPr/>
                </a:tc>
                <a:extLst>
                  <a:ext uri="{0D108BD9-81ED-4DB2-BD59-A6C34878D82A}">
                    <a16:rowId xmlns:a16="http://schemas.microsoft.com/office/drawing/2014/main" xmlns="" val="10000"/>
                  </a:ext>
                </a:extLst>
              </a:tr>
              <a:tr h="1180932">
                <a:tc gridSpan="2">
                  <a:txBody>
                    <a:bodyPr/>
                    <a:lstStyle/>
                    <a:p>
                      <a:pPr algn="just"/>
                      <a:r>
                        <a:rPr lang="tr-TR" sz="1600" dirty="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a:t>ncı</a:t>
                      </a:r>
                      <a:r>
                        <a:rPr lang="tr-TR" sz="1600" dirty="0"/>
                        <a:t> maddesinde belirtilen parasal limitler </a:t>
                      </a:r>
                      <a:r>
                        <a:rPr lang="tr-TR" sz="1600" b="1" dirty="0">
                          <a:solidFill>
                            <a:srgbClr val="FF0000"/>
                          </a:solidFill>
                        </a:rPr>
                        <a:t>Yükseköğretim Kurulu</a:t>
                      </a:r>
                      <a:r>
                        <a:rPr lang="tr-TR" sz="1600" dirty="0"/>
                        <a:t> tarafından belirlenir.</a:t>
                      </a:r>
                    </a:p>
                  </a:txBody>
                  <a:tcPr/>
                </a:tc>
                <a:tc hMerge="1">
                  <a:txBody>
                    <a:bodyPr/>
                    <a:lstStyle/>
                    <a:p>
                      <a:endParaRPr lang="tr-TR" dirty="0"/>
                    </a:p>
                  </a:txBody>
                  <a:tcPr/>
                </a:tc>
                <a:extLst>
                  <a:ext uri="{0D108BD9-81ED-4DB2-BD59-A6C34878D82A}">
                    <a16:rowId xmlns:a16="http://schemas.microsoft.com/office/drawing/2014/main" xmlns="" val="10001"/>
                  </a:ext>
                </a:extLst>
              </a:tr>
              <a:tr h="1180932">
                <a:tc>
                  <a:txBody>
                    <a:bodyPr/>
                    <a:lstStyle/>
                    <a:p>
                      <a:pPr algn="just"/>
                      <a:r>
                        <a:rPr lang="tr-TR" sz="1600" dirty="0"/>
                        <a:t>6. maddenin  (a) Bendine istinaden  Kararnamenin eki  esasların “Pazarlık Usulü” başlığı altındaki  20 inci maddesinin (f) bendi için kullanılacak parasal limit 4734 sayılı Kamu İhale Kanununun 21 inci maddesinin (f) bendi için belirlenen limitin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a:ln>
                            <a:noFill/>
                          </a:ln>
                          <a:solidFill>
                            <a:srgbClr val="002060"/>
                          </a:solidFill>
                          <a:effectLst/>
                          <a:uLnTx/>
                          <a:uFillTx/>
                          <a:latin typeface="Calibri"/>
                          <a:ea typeface="+mn-ea"/>
                          <a:cs typeface="+mn-cs"/>
                        </a:rPr>
                        <a:t>195.205,00  X  3 =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5</a:t>
                      </a:r>
                      <a:r>
                        <a:rPr kumimoji="0" lang="en-US" sz="2000" b="1" i="0" u="sng" strike="noStrike" kern="1200" cap="none" spc="0" normalizeH="0" baseline="0" noProof="0" dirty="0">
                          <a:ln>
                            <a:noFill/>
                          </a:ln>
                          <a:solidFill>
                            <a:srgbClr val="C0504D">
                              <a:lumMod val="75000"/>
                            </a:srgbClr>
                          </a:solidFill>
                          <a:effectLst/>
                          <a:uLnTx/>
                          <a:uFillTx/>
                          <a:latin typeface="Calibri"/>
                          <a:ea typeface="+mn-ea"/>
                          <a:cs typeface="+mn-cs"/>
                        </a:rPr>
                        <a:t>85.615</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,00 TL</a:t>
                      </a:r>
                    </a:p>
                    <a:p>
                      <a:endParaRPr lang="tr-TR" dirty="0"/>
                    </a:p>
                  </a:txBody>
                  <a:tcPr/>
                </a:tc>
                <a:extLst>
                  <a:ext uri="{0D108BD9-81ED-4DB2-BD59-A6C34878D82A}">
                    <a16:rowId xmlns:a16="http://schemas.microsoft.com/office/drawing/2014/main" xmlns="" val="10002"/>
                  </a:ext>
                </a:extLst>
              </a:tr>
              <a:tr h="1180932">
                <a:tc>
                  <a:txBody>
                    <a:bodyPr/>
                    <a:lstStyle/>
                    <a:p>
                      <a:pPr algn="just"/>
                      <a:r>
                        <a:rPr lang="tr-TR" sz="1600" dirty="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Calibri"/>
                          <a:ea typeface="+mn-ea"/>
                          <a:cs typeface="+mn-cs"/>
                        </a:rPr>
                        <a:t>19.507,</a:t>
                      </a:r>
                      <a:r>
                        <a:rPr kumimoji="0" lang="tr-TR" sz="1600" b="1" i="0" u="none" strike="noStrike" kern="1200" cap="none" spc="0" normalizeH="0" baseline="0" noProof="0" dirty="0">
                          <a:ln>
                            <a:noFill/>
                          </a:ln>
                          <a:solidFill>
                            <a:srgbClr val="002060"/>
                          </a:solidFill>
                          <a:effectLst/>
                          <a:uLnTx/>
                          <a:uFillTx/>
                          <a:latin typeface="Calibri"/>
                          <a:ea typeface="+mn-ea"/>
                          <a:cs typeface="+mn-cs"/>
                        </a:rPr>
                        <a:t>00  X 3 =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5</a:t>
                      </a:r>
                      <a:r>
                        <a:rPr kumimoji="0" lang="en-US" sz="2000" b="1" i="0" u="sng" strike="noStrike" kern="1200" cap="none" spc="0" normalizeH="0" baseline="0" noProof="0" dirty="0">
                          <a:ln>
                            <a:noFill/>
                          </a:ln>
                          <a:solidFill>
                            <a:srgbClr val="C0504D">
                              <a:lumMod val="75000"/>
                            </a:srgbClr>
                          </a:solidFill>
                          <a:effectLst/>
                          <a:uLnTx/>
                          <a:uFillTx/>
                          <a:latin typeface="Calibri"/>
                          <a:ea typeface="+mn-ea"/>
                          <a:cs typeface="+mn-cs"/>
                        </a:rPr>
                        <a:t>8</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a:t>
                      </a:r>
                      <a:r>
                        <a:rPr kumimoji="0" lang="en-US" sz="2000" b="1" i="0" u="sng" strike="noStrike" kern="1200" cap="none" spc="0" normalizeH="0" baseline="0" noProof="0" dirty="0">
                          <a:ln>
                            <a:noFill/>
                          </a:ln>
                          <a:solidFill>
                            <a:srgbClr val="C0504D">
                              <a:lumMod val="75000"/>
                            </a:srgbClr>
                          </a:solidFill>
                          <a:effectLst/>
                          <a:uLnTx/>
                          <a:uFillTx/>
                          <a:latin typeface="Calibri"/>
                          <a:ea typeface="+mn-ea"/>
                          <a:cs typeface="+mn-cs"/>
                        </a:rPr>
                        <a:t>521</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,00 TL</a:t>
                      </a:r>
                    </a:p>
                    <a:p>
                      <a:endParaRPr lang="tr-TR" dirty="0"/>
                    </a:p>
                  </a:txBody>
                  <a:tcPr/>
                </a:tc>
                <a:extLst>
                  <a:ext uri="{0D108BD9-81ED-4DB2-BD59-A6C34878D82A}">
                    <a16:rowId xmlns:a16="http://schemas.microsoft.com/office/drawing/2014/main" xmlns="" val="10003"/>
                  </a:ext>
                </a:extLst>
              </a:tr>
              <a:tr h="1180932">
                <a:tc>
                  <a:txBody>
                    <a:bodyPr/>
                    <a:lstStyle/>
                    <a:p>
                      <a:pPr algn="just"/>
                      <a:r>
                        <a:rPr lang="tr-TR" sz="1600" dirty="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1.073.525,00 TL</a:t>
                      </a:r>
                    </a:p>
                    <a:p>
                      <a:endParaRPr lang="tr-TR"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453470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940261549"/>
              </p:ext>
            </p:extLst>
          </p:nvPr>
        </p:nvGraphicFramePr>
        <p:xfrm>
          <a:off x="323528" y="332656"/>
          <a:ext cx="8568952" cy="300607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2340597"/>
                <a:gridCol w="1841924"/>
                <a:gridCol w="2082175"/>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7-30.06.2017</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0,096058</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Maliye Bakanlığı Bütçe ve Mali Kontrol Genel Müdürlüğü 03.01.2017 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7-30.06.2017</a:t>
                      </a:r>
                      <a:r>
                        <a:rPr lang="nb-NO" sz="1400" dirty="0" smtClean="0"/>
                        <a:t> 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1,503595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7-30.06.2017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0,030462</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505716261"/>
              </p:ext>
            </p:extLst>
          </p:nvPr>
        </p:nvGraphicFramePr>
        <p:xfrm>
          <a:off x="323528" y="3861048"/>
          <a:ext cx="8568950" cy="1955016"/>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1123324"/>
                <a:gridCol w="1713790"/>
                <a:gridCol w="1713790"/>
                <a:gridCol w="1713790"/>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201</a:t>
                      </a:r>
                      <a:r>
                        <a:rPr lang="tr-TR" sz="1800" b="1" i="0" u="none" strike="noStrike" dirty="0" smtClean="0">
                          <a:solidFill>
                            <a:srgbClr val="FFFFFF"/>
                          </a:solidFill>
                          <a:latin typeface="Calibri"/>
                        </a:rPr>
                        <a:t>7</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2048">
                <a:tc>
                  <a:txBody>
                    <a:bodyPr/>
                    <a:lstStyle/>
                    <a:p>
                      <a:pPr algn="ctr"/>
                      <a:r>
                        <a:rPr lang="tr-TR" sz="1050" b="1" dirty="0" smtClean="0"/>
                        <a:t>01.01.2017-30.06.2017</a:t>
                      </a:r>
                      <a:endParaRPr lang="tr-TR" sz="105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59,25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1.777,50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444,38</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13.331,40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37084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2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 </a:t>
                      </a:r>
                      <a:r>
                        <a:rPr kumimoji="0" lang="tr-TR" sz="1050" b="1" kern="1200" noProof="0" dirty="0" smtClean="0">
                          <a:solidFill>
                            <a:schemeClr val="dk1"/>
                          </a:solidFill>
                          <a:latin typeface="+mn-lt"/>
                          <a:ea typeface="+mn-ea"/>
                          <a:cs typeface="+mn-cs"/>
                        </a:rPr>
                        <a:t>01.07.2017-31.12.2017</a:t>
                      </a:r>
                      <a:endParaRPr kumimoji="0" lang="tr-TR" sz="1050" b="1" kern="1200" dirty="0">
                        <a:solidFill>
                          <a:schemeClr val="dk1"/>
                        </a:solidFill>
                        <a:latin typeface="+mn-lt"/>
                        <a:ea typeface="+mn-ea"/>
                        <a:cs typeface="+mn-cs"/>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59,25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1.777,50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444,38</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13.331,40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1937419523"/>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1656184"/>
                <a:gridCol w="1995051"/>
                <a:gridCol w="1836204"/>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0" indent="0" algn="l">
                        <a:buFont typeface="Wingdings" panose="05000000000000000000" pitchFamily="2" charset="2"/>
                        <a:buNone/>
                      </a:pPr>
                      <a:endParaRPr lang="tr-TR"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34449237"/>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gridCol w="1521170"/>
                <a:gridCol w="1863206"/>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Asgari Geçim İndirimi Bordrosu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Banka Listesi</a:t>
                      </a:r>
                      <a:endParaRPr lang="tr-TR" sz="1400" dirty="0"/>
                    </a:p>
                  </a:txBody>
                  <a:tcPr/>
                </a:tc>
                <a:tc>
                  <a:txBody>
                    <a:bodyPr/>
                    <a:lstStyle/>
                    <a:p>
                      <a:pPr algn="ctr"/>
                      <a:r>
                        <a:rPr lang="tr-TR" sz="1400" dirty="0" smtClean="0"/>
                        <a:t>3 Adet</a:t>
                      </a:r>
                      <a:endParaRPr lang="tr-TR" sz="1400" dirty="0"/>
                    </a:p>
                  </a:txBody>
                  <a:tcPr/>
                </a:tc>
                <a:tc vMerge="1">
                  <a:txBody>
                    <a:bodyPr/>
                    <a:lstStyle/>
                    <a:p>
                      <a:endParaRPr lang="tr-TR" dirty="0"/>
                    </a:p>
                  </a:txBody>
                  <a:tcPr/>
                </a:tc>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Dil Tazminatı</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bl>
          </a:graphicData>
        </a:graphic>
      </p:graphicFrame>
    </p:spTree>
    <p:extLst>
      <p:ext uri="{BB962C8B-B14F-4D97-AF65-F5344CB8AC3E}">
        <p14:creationId xmlns:p14="http://schemas.microsoft.com/office/powerpoint/2010/main" val="630534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1942659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gridCol w="5911577"/>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2134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00014727"/>
              </p:ext>
            </p:extLst>
          </p:nvPr>
        </p:nvGraphicFramePr>
        <p:xfrm>
          <a:off x="323528" y="166627"/>
          <a:ext cx="8568954" cy="643975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gridCol w="6480722"/>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750xAylık</a:t>
                      </a:r>
                      <a:r>
                        <a:rPr lang="tr-TR" sz="1200" baseline="0" dirty="0" smtClean="0"/>
                        <a:t> katsayı</a:t>
                      </a:r>
                      <a:r>
                        <a:rPr lang="tr-TR" sz="1200" dirty="0" smtClean="0"/>
                        <a:t>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2017</a:t>
                      </a:r>
                      <a:r>
                        <a:rPr lang="tr-TR" sz="1200" baseline="0" dirty="0" smtClean="0"/>
                        <a:t> </a:t>
                      </a:r>
                      <a:r>
                        <a:rPr lang="tr-TR" sz="1200" dirty="0" smtClean="0"/>
                        <a:t>yılı brüt asgari ücreti 1.777,50</a:t>
                      </a:r>
                      <a:r>
                        <a:rPr lang="tr-TR" sz="1200" baseline="0" dirty="0" smtClean="0"/>
                        <a:t> </a:t>
                      </a:r>
                      <a:r>
                        <a:rPr lang="tr-TR" sz="1200" dirty="0" smtClean="0"/>
                        <a:t>TL  X   Asgari Geçim İndirimi Tutarı = Asgari Geçim  İndirim Oranı(%) X  %15 X Brüt Asgari Ücret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314340"/>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6336706"/>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89824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85589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gridCol w="696267"/>
                <a:gridCol w="809099"/>
                <a:gridCol w="844558"/>
                <a:gridCol w="810710"/>
                <a:gridCol w="809099"/>
                <a:gridCol w="809099"/>
                <a:gridCol w="809099"/>
                <a:gridCol w="812323"/>
                <a:gridCol w="809099"/>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347427"/>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4114800"/>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2057400"/>
                <a:gridCol w="2057400"/>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Yardımcı Doçentler (3-5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556930"/>
        </p:xfrm>
        <a:graphic>
          <a:graphicData uri="http://schemas.openxmlformats.org/drawingml/2006/table">
            <a:tbl>
              <a:tblPr firstRow="1" bandRow="1">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532393701"/>
              </p:ext>
            </p:extLst>
          </p:nvPr>
        </p:nvGraphicFramePr>
        <p:xfrm>
          <a:off x="539552" y="3284984"/>
          <a:ext cx="8208912" cy="2216833"/>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gridCol w="1670842"/>
              </a:tblGrid>
              <a:tr h="710854">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452536702"/>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gridCol w="2387293"/>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260238">
                <a:tc>
                  <a:txBody>
                    <a:bodyPr/>
                    <a:lstStyle/>
                    <a:p>
                      <a:r>
                        <a:rPr lang="tr-TR" sz="1600" b="1" kern="1200" baseline="0" dirty="0" smtClean="0">
                          <a:solidFill>
                            <a:schemeClr val="tx1"/>
                          </a:solidFill>
                          <a:latin typeface="+mn-lt"/>
                          <a:ea typeface="+mn-ea"/>
                          <a:cs typeface="+mn-cs"/>
                        </a:rPr>
                        <a:t>Birinci dereceli kadroya atanmış İç Denetçiler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393318948"/>
              </p:ext>
            </p:extLst>
          </p:nvPr>
        </p:nvGraphicFramePr>
        <p:xfrm>
          <a:off x="323528" y="4149080"/>
          <a:ext cx="8568952" cy="2431414"/>
        </p:xfrm>
        <a:graphic>
          <a:graphicData uri="http://schemas.openxmlformats.org/drawingml/2006/table">
            <a:tbl>
              <a:tblPr>
                <a:effectLst>
                  <a:innerShdw blurRad="114300">
                    <a:prstClr val="black"/>
                  </a:innerShdw>
                </a:effectLst>
                <a:tableStyleId>{ED083AE6-46FA-4A59-8FB0-9F97EB10719F}</a:tableStyleId>
              </a:tblPr>
              <a:tblGrid>
                <a:gridCol w="3000375"/>
                <a:gridCol w="1714500"/>
                <a:gridCol w="1571625"/>
                <a:gridCol w="2282452"/>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smtClean="0">
                          <a:solidFill>
                            <a:schemeClr val="tx1"/>
                          </a:solidFill>
                        </a:rPr>
                        <a:t>İç Denetçiler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Yardımcı 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2902021426"/>
              </p:ext>
            </p:extLst>
          </p:nvPr>
        </p:nvGraphicFramePr>
        <p:xfrm>
          <a:off x="323528" y="260648"/>
          <a:ext cx="8568952" cy="5872734"/>
        </p:xfrm>
        <a:graphic>
          <a:graphicData uri="http://schemas.openxmlformats.org/drawingml/2006/table">
            <a:tbl>
              <a:tblPr firstRow="1" bandRow="1">
                <a:effectLst>
                  <a:innerShdw blurRad="114300">
                    <a:prstClr val="black"/>
                  </a:innerShdw>
                </a:effectLst>
              </a:tblPr>
              <a:tblGrid>
                <a:gridCol w="8568952"/>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1800" dirty="0" smtClean="0"/>
                        <a:t>En yüksek Devlet memuru brüt aylık tutarının; (9500x</a:t>
                      </a:r>
                      <a:r>
                        <a:rPr lang="tr-TR" dirty="0" smtClean="0"/>
                        <a:t>0,096058</a:t>
                      </a:r>
                      <a:r>
                        <a:rPr lang="tr-TR" sz="1800" dirty="0" smtClean="0"/>
                        <a:t>=912,55 TL)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Yardımcı doçent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579896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2907212373"/>
              </p:ext>
            </p:extLst>
          </p:nvPr>
        </p:nvGraphicFramePr>
        <p:xfrm>
          <a:off x="395537" y="764704"/>
          <a:ext cx="8208911" cy="5472608"/>
        </p:xfrm>
        <a:graphic>
          <a:graphicData uri="http://schemas.openxmlformats.org/drawingml/2006/table">
            <a:tbl>
              <a:tblPr>
                <a:effectLst>
                  <a:innerShdw blurRad="114300">
                    <a:prstClr val="black"/>
                  </a:innerShdw>
                </a:effectLst>
              </a:tblPr>
              <a:tblGrid>
                <a:gridCol w="4630396"/>
                <a:gridCol w="1123183"/>
                <a:gridCol w="1227666"/>
                <a:gridCol w="1227666"/>
              </a:tblGrid>
              <a:tr h="963961">
                <a:tc gridSpan="4">
                  <a:txBody>
                    <a:bodyPr/>
                    <a:lstStyle/>
                    <a:p>
                      <a:pPr algn="ctr" fontAlgn="ctr"/>
                      <a:r>
                        <a:rPr lang="tr-TR" sz="1600" b="1" i="0" u="none" strike="noStrike" dirty="0" smtClean="0">
                          <a:solidFill>
                            <a:schemeClr val="bg1">
                              <a:lumMod val="95000"/>
                            </a:schemeClr>
                          </a:solidFill>
                          <a:effectLst/>
                          <a:latin typeface="Times New Roman"/>
                        </a:rPr>
                        <a:t>2016 </a:t>
                      </a:r>
                      <a:r>
                        <a:rPr lang="tr-TR" sz="1600" b="1" i="0" u="none" strike="noStrike" dirty="0">
                          <a:solidFill>
                            <a:schemeClr val="bg1">
                              <a:lumMod val="95000"/>
                            </a:schemeClr>
                          </a:solidFill>
                          <a:effectLst/>
                          <a:latin typeface="Times New Roman"/>
                        </a:rPr>
                        <a:t>YILI ARALIK AYI 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912,55</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821,29</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YARDIMCI </a:t>
                      </a:r>
                      <a:r>
                        <a:rPr lang="tr-TR" sz="1600" b="0" i="0" u="none" strike="noStrike" dirty="0">
                          <a:effectLst/>
                          <a:latin typeface="Times New Roman"/>
                        </a:rPr>
                        <a:t>DOÇENT</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730,04</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638,75</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638,75</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OKUTMAN, ÇEVİRİCİ,</a:t>
                      </a:r>
                      <a:r>
                        <a:rPr lang="tr-TR" sz="1600" b="0" i="0" u="none" strike="noStrike" baseline="0" dirty="0" smtClean="0">
                          <a:effectLst/>
                          <a:latin typeface="Times New Roman"/>
                        </a:rPr>
                        <a:t> EĞT-ÖĞR PL.</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638,75</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39696822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gridCol w="4284476"/>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41397716"/>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2134</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65765295"/>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endParaRPr lang="tr-TR" sz="1400" dirty="0"/>
                    </a:p>
                  </a:txBody>
                  <a:tcPr/>
                </a:tc>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93040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tblGrid>
              <a:tr h="370840">
                <a:tc>
                  <a:txBody>
                    <a:bodyPr/>
                    <a:lstStyle/>
                    <a:p>
                      <a:pPr algn="ctr"/>
                      <a:r>
                        <a:rPr lang="tr-TR" dirty="0" smtClean="0"/>
                        <a:t>ÜNİVERSİTE ÖDENEĞİ</a:t>
                      </a:r>
                      <a:endParaRPr lang="tr-TR" dirty="0"/>
                    </a:p>
                  </a:txBody>
                  <a:tcPr>
                    <a:solidFill>
                      <a:schemeClr val="accent6">
                        <a:lumMod val="50000"/>
                      </a:schemeClr>
                    </a:solidFill>
                  </a:tcPr>
                </a:tc>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gridCol w="1800201"/>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4.Yrd.Doçent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%165</a:t>
                      </a:r>
                      <a:endParaRPr lang="tr-TR" sz="1400" b="1" dirty="0">
                        <a:solidFill>
                          <a:schemeClr val="tx1"/>
                        </a:solidFill>
                      </a:endParaRPr>
                    </a:p>
                  </a:txBody>
                  <a:tcPr marL="91439" marR="91439" marT="45716" marB="45716" anchor="ctr"/>
                </a:tc>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gridCol w="1566661"/>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3"/>
          <p:cNvGraphicFramePr>
            <a:graphicFrameLocks/>
          </p:cNvGraphicFramePr>
          <p:nvPr>
            <p:extLst>
              <p:ext uri="{D42A27DB-BD31-4B8C-83A1-F6EECF244321}">
                <p14:modId xmlns:p14="http://schemas.microsoft.com/office/powerpoint/2010/main" val="1579188953"/>
              </p:ext>
            </p:extLst>
          </p:nvPr>
        </p:nvGraphicFramePr>
        <p:xfrm>
          <a:off x="179512" y="188640"/>
          <a:ext cx="8784976" cy="6408715"/>
        </p:xfrm>
        <a:graphic>
          <a:graphicData uri="http://schemas.openxmlformats.org/drawingml/2006/table">
            <a:tbl>
              <a:tblPr firstRow="1" bandRow="1">
                <a:tableStyleId>{5C22544A-7EE6-4342-B048-85BDC9FD1C3A}</a:tableStyleId>
              </a:tblPr>
              <a:tblGrid>
                <a:gridCol w="6775380">
                  <a:extLst>
                    <a:ext uri="{9D8B030D-6E8A-4147-A177-3AD203B41FA5}">
                      <a16:colId xmlns:a16="http://schemas.microsoft.com/office/drawing/2014/main" xmlns="" val="20000"/>
                    </a:ext>
                  </a:extLst>
                </a:gridCol>
                <a:gridCol w="2009596">
                  <a:extLst>
                    <a:ext uri="{9D8B030D-6E8A-4147-A177-3AD203B41FA5}">
                      <a16:colId xmlns:a16="http://schemas.microsoft.com/office/drawing/2014/main" xmlns="" val="20001"/>
                    </a:ext>
                  </a:extLst>
                </a:gridCol>
              </a:tblGrid>
              <a:tr h="704098">
                <a:tc gridSpan="2">
                  <a:txBody>
                    <a:bodyPr/>
                    <a:lstStyle/>
                    <a:p>
                      <a:r>
                        <a:rPr lang="tr-TR" dirty="0"/>
                        <a:t>4734 SAYILI KAMU İHALE KANUNUNDA GEÇEN EŞİK DEĞERLER (KİK </a:t>
                      </a:r>
                      <a:r>
                        <a:rPr lang="tr-TR" dirty="0" smtClean="0"/>
                        <a:t>2017/1 </a:t>
                      </a:r>
                      <a:r>
                        <a:rPr lang="tr-TR" dirty="0"/>
                        <a:t>TEBLİĞİ)</a:t>
                      </a:r>
                    </a:p>
                  </a:txBody>
                  <a:tcPr/>
                </a:tc>
                <a:tc hMerge="1">
                  <a:txBody>
                    <a:bodyPr/>
                    <a:lstStyle/>
                    <a:p>
                      <a:endParaRPr lang="tr-TR" dirty="0"/>
                    </a:p>
                  </a:txBody>
                  <a:tcPr/>
                </a:tc>
                <a:extLst>
                  <a:ext uri="{0D108BD9-81ED-4DB2-BD59-A6C34878D82A}">
                    <a16:rowId xmlns:a16="http://schemas.microsoft.com/office/drawing/2014/main" xmlns="" val="10000"/>
                  </a:ext>
                </a:extLst>
              </a:tr>
              <a:tr h="407929">
                <a:tc gridSpan="2">
                  <a:txBody>
                    <a:bodyPr/>
                    <a:lstStyle/>
                    <a:p>
                      <a:r>
                        <a:rPr lang="tr-TR" dirty="0"/>
                        <a:t>KİK</a:t>
                      </a:r>
                      <a:r>
                        <a:rPr lang="tr-TR" baseline="0" dirty="0"/>
                        <a:t> </a:t>
                      </a:r>
                      <a:r>
                        <a:rPr lang="en-US" dirty="0"/>
                        <a:t>8 </a:t>
                      </a:r>
                      <a:r>
                        <a:rPr lang="en-US" dirty="0" err="1"/>
                        <a:t>inci</a:t>
                      </a:r>
                      <a:r>
                        <a:rPr lang="en-US" dirty="0"/>
                        <a:t> </a:t>
                      </a:r>
                      <a:r>
                        <a:rPr lang="en-US" dirty="0" err="1"/>
                        <a:t>maddenin</a:t>
                      </a:r>
                      <a:r>
                        <a:rPr lang="en-US" dirty="0"/>
                        <a:t> </a:t>
                      </a:r>
                      <a:r>
                        <a:rPr lang="en-US" dirty="0" err="1"/>
                        <a:t>birinci</a:t>
                      </a:r>
                      <a:r>
                        <a:rPr lang="en-US" dirty="0"/>
                        <a:t> </a:t>
                      </a:r>
                      <a:r>
                        <a:rPr lang="en-US" dirty="0" err="1"/>
                        <a:t>fıkrasının</a:t>
                      </a:r>
                      <a:r>
                        <a:rPr lang="en-US" dirty="0"/>
                        <a:t>;</a:t>
                      </a:r>
                      <a:endParaRPr lang="tr-TR" dirty="0"/>
                    </a:p>
                  </a:txBody>
                  <a:tcPr/>
                </a:tc>
                <a:tc hMerge="1">
                  <a:txBody>
                    <a:bodyPr/>
                    <a:lstStyle/>
                    <a:p>
                      <a:endParaRPr lang="tr-TR" dirty="0"/>
                    </a:p>
                  </a:txBody>
                  <a:tcPr/>
                </a:tc>
                <a:extLst>
                  <a:ext uri="{0D108BD9-81ED-4DB2-BD59-A6C34878D82A}">
                    <a16:rowId xmlns:a16="http://schemas.microsoft.com/office/drawing/2014/main" xmlns="" val="10001"/>
                  </a:ext>
                </a:extLst>
              </a:tr>
              <a:tr h="637040">
                <a:tc>
                  <a:txBody>
                    <a:bodyPr/>
                    <a:lstStyle/>
                    <a:p>
                      <a:r>
                        <a:rPr kumimoji="0" lang="tr-TR" sz="1600" b="0" i="0" kern="1200" dirty="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en-US" sz="1600" b="1" i="0" kern="1200" baseline="0" dirty="0">
                          <a:solidFill>
                            <a:srgbClr val="FF0000"/>
                          </a:solidFill>
                          <a:effectLst/>
                          <a:latin typeface="+mn-lt"/>
                          <a:ea typeface="+mn-ea"/>
                          <a:cs typeface="+mn-cs"/>
                        </a:rPr>
                        <a:t>1.073.575</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a16="http://schemas.microsoft.com/office/drawing/2014/main" xmlns="" val="10002"/>
                  </a:ext>
                </a:extLst>
              </a:tr>
              <a:tr h="637040">
                <a:tc>
                  <a:txBody>
                    <a:bodyPr/>
                    <a:lstStyle/>
                    <a:p>
                      <a:r>
                        <a:rPr kumimoji="0" lang="tr-TR" sz="1600" b="0" i="0" kern="1200" dirty="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en-US" sz="1600" b="1" i="0" kern="1200" baseline="0" dirty="0">
                          <a:solidFill>
                            <a:srgbClr val="FF0000"/>
                          </a:solidFill>
                          <a:effectLst/>
                          <a:latin typeface="+mn-lt"/>
                          <a:ea typeface="+mn-ea"/>
                          <a:cs typeface="+mn-cs"/>
                        </a:rPr>
                        <a:t>1.789.213</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a16="http://schemas.microsoft.com/office/drawing/2014/main" xmlns="" val="10003"/>
                  </a:ext>
                </a:extLst>
              </a:tr>
              <a:tr h="404139">
                <a:tc>
                  <a:txBody>
                    <a:bodyPr/>
                    <a:lstStyle/>
                    <a:p>
                      <a:r>
                        <a:rPr kumimoji="0" lang="tr-TR" sz="1600" b="0" i="0" kern="1200" dirty="0">
                          <a:solidFill>
                            <a:schemeClr val="dk1"/>
                          </a:solidFill>
                          <a:effectLst/>
                          <a:latin typeface="+mn-lt"/>
                          <a:ea typeface="+mn-ea"/>
                          <a:cs typeface="+mn-cs"/>
                        </a:rPr>
                        <a:t>(c) bendinde belirtilen </a:t>
                      </a:r>
                      <a:r>
                        <a:rPr lang="tr-TR" sz="1600" dirty="0"/>
                        <a:t>Kanun kapsamındaki idarelerin YAPIM işlerinde</a:t>
                      </a:r>
                    </a:p>
                  </a:txBody>
                  <a:tcPr/>
                </a:tc>
                <a:tc>
                  <a:txBody>
                    <a:bodyPr/>
                    <a:lstStyle/>
                    <a:p>
                      <a:r>
                        <a:rPr kumimoji="0" lang="en-US" sz="1600" b="1" i="0" kern="1200" baseline="0" dirty="0">
                          <a:solidFill>
                            <a:srgbClr val="FF0000"/>
                          </a:solidFill>
                          <a:effectLst/>
                          <a:latin typeface="+mn-lt"/>
                          <a:ea typeface="+mn-ea"/>
                          <a:cs typeface="+mn-cs"/>
                        </a:rPr>
                        <a:t>39.362.920</a:t>
                      </a:r>
                      <a:r>
                        <a:rPr kumimoji="0" lang="tr-TR" sz="1600" b="1" i="0" kern="1200" baseline="0" dirty="0">
                          <a:solidFill>
                            <a:srgbClr val="FF0000"/>
                          </a:solidFill>
                          <a:effectLst/>
                          <a:latin typeface="+mn-lt"/>
                          <a:ea typeface="+mn-ea"/>
                          <a:cs typeface="+mn-cs"/>
                        </a:rPr>
                        <a:t>,-TL </a:t>
                      </a:r>
                      <a:endParaRPr lang="tr-TR" sz="1600" b="1" baseline="0" dirty="0">
                        <a:solidFill>
                          <a:srgbClr val="FF0000"/>
                        </a:solidFill>
                      </a:endParaRPr>
                    </a:p>
                  </a:txBody>
                  <a:tcPr/>
                </a:tc>
                <a:extLst>
                  <a:ext uri="{0D108BD9-81ED-4DB2-BD59-A6C34878D82A}">
                    <a16:rowId xmlns:a16="http://schemas.microsoft.com/office/drawing/2014/main" xmlns="" val="10004"/>
                  </a:ext>
                </a:extLst>
              </a:tr>
              <a:tr h="1005852">
                <a:tc gridSpan="2">
                  <a:txBody>
                    <a:bodyPr/>
                    <a:lstStyle/>
                    <a:p>
                      <a:r>
                        <a:rPr lang="tr-TR" dirty="0"/>
                        <a:t>Yaklaşık maliyeti 8 inci maddede yer alan eşik değerlere eşit   veya  bu değerleri aşan ihaleler; 4734 SAYILI KAMU İHALE KANUNU İHALE İLAN SÜRELERİ  MD.13/a,</a:t>
                      </a:r>
                    </a:p>
                  </a:txBody>
                  <a:tcPr/>
                </a:tc>
                <a:tc hMerge="1">
                  <a:txBody>
                    <a:bodyPr/>
                    <a:lstStyle/>
                    <a:p>
                      <a:endParaRPr lang="tr-TR" dirty="0"/>
                    </a:p>
                  </a:txBody>
                  <a:tcPr/>
                </a:tc>
                <a:extLst>
                  <a:ext uri="{0D108BD9-81ED-4DB2-BD59-A6C34878D82A}">
                    <a16:rowId xmlns:a16="http://schemas.microsoft.com/office/drawing/2014/main" xmlns="" val="10005"/>
                  </a:ext>
                </a:extLst>
              </a:tr>
              <a:tr h="637040">
                <a:tc gridSpan="2">
                  <a:txBody>
                    <a:bodyPr/>
                    <a:lstStyle/>
                    <a:p>
                      <a:r>
                        <a:rPr lang="tr-TR" sz="1400" dirty="0"/>
                        <a:t>1- </a:t>
                      </a:r>
                      <a:r>
                        <a:rPr lang="tr-TR" sz="1400" u="sng" baseline="0" dirty="0"/>
                        <a:t>Açık İhale usulünde</a:t>
                      </a:r>
                      <a:r>
                        <a:rPr lang="tr-TR" sz="1400" dirty="0"/>
                        <a:t> ihale tarihinden en az </a:t>
                      </a:r>
                      <a:r>
                        <a:rPr lang="tr-TR" sz="1400" dirty="0">
                          <a:solidFill>
                            <a:srgbClr val="FF0000"/>
                          </a:solidFill>
                        </a:rPr>
                        <a:t>40 gün</a:t>
                      </a:r>
                      <a:r>
                        <a:rPr lang="tr-TR" sz="1400" dirty="0"/>
                        <a:t> önce Kamu İhale Bülteninde, </a:t>
                      </a:r>
                      <a:r>
                        <a:rPr lang="tr-TR" sz="1400" dirty="0">
                          <a:solidFill>
                            <a:srgbClr val="FF0000"/>
                          </a:solidFill>
                        </a:rPr>
                        <a:t>En az bir defa</a:t>
                      </a:r>
                      <a:r>
                        <a:rPr lang="tr-TR" sz="1400" dirty="0"/>
                        <a:t> yayınlanmak suretiyle duyurulur. (Elektronik araçlarla hazırlanan ilanda 7 gün kısalabilir)</a:t>
                      </a:r>
                    </a:p>
                  </a:txBody>
                  <a:tcPr/>
                </a:tc>
                <a:tc hMerge="1">
                  <a:txBody>
                    <a:bodyPr/>
                    <a:lstStyle/>
                    <a:p>
                      <a:endParaRPr lang="tr-TR" dirty="0"/>
                    </a:p>
                  </a:txBody>
                  <a:tcPr/>
                </a:tc>
                <a:extLst>
                  <a:ext uri="{0D108BD9-81ED-4DB2-BD59-A6C34878D82A}">
                    <a16:rowId xmlns:a16="http://schemas.microsoft.com/office/drawing/2014/main" xmlns="" val="10006"/>
                  </a:ext>
                </a:extLst>
              </a:tr>
              <a:tr h="1366923">
                <a:tc gridSpan="2">
                  <a:txBody>
                    <a:bodyPr/>
                    <a:lstStyle/>
                    <a:p>
                      <a:r>
                        <a:rPr lang="tr-TR" sz="1400" dirty="0"/>
                        <a:t>2- </a:t>
                      </a:r>
                      <a:r>
                        <a:rPr lang="tr-TR" sz="1400" u="sng" dirty="0"/>
                        <a:t>Belli istekliler arasında ihale usulü </a:t>
                      </a:r>
                      <a:r>
                        <a:rPr lang="tr-TR" sz="1400" dirty="0"/>
                        <a:t>ile yapılacak olanların </a:t>
                      </a:r>
                      <a:r>
                        <a:rPr lang="tr-TR" sz="1400" b="1" dirty="0"/>
                        <a:t>ön yeterlik ilânları</a:t>
                      </a:r>
                      <a:r>
                        <a:rPr lang="tr-TR" sz="1400" dirty="0"/>
                        <a:t>, son başvuru tarihinden en az </a:t>
                      </a:r>
                      <a:r>
                        <a:rPr lang="tr-TR" sz="1400" dirty="0">
                          <a:solidFill>
                            <a:srgbClr val="FF0000"/>
                          </a:solidFill>
                        </a:rPr>
                        <a:t>14 gün </a:t>
                      </a:r>
                      <a:r>
                        <a:rPr lang="tr-TR" sz="1400" dirty="0"/>
                        <a:t>önce Kamu İhale Bülteninde, </a:t>
                      </a:r>
                      <a:r>
                        <a:rPr lang="tr-TR" sz="1400" dirty="0">
                          <a:solidFill>
                            <a:srgbClr val="FF0000"/>
                          </a:solidFill>
                        </a:rPr>
                        <a:t>En az bir defa </a:t>
                      </a:r>
                      <a:r>
                        <a:rPr lang="tr-TR" sz="1400" dirty="0"/>
                        <a:t>yayınlanmak suretiyle duyurulur. (Yaklaşık maliyeti eşik değerlere eşit veya bu değerleri aşan belli istekliler arasında yapılacak ihalelerde ön yeterlik değerlendirmesi sonucunda </a:t>
                      </a:r>
                      <a:r>
                        <a:rPr lang="tr-TR" sz="1400" b="1" dirty="0"/>
                        <a:t>yeterliği belirlenen adaylara ihale gününden </a:t>
                      </a:r>
                      <a:r>
                        <a:rPr lang="tr-TR" sz="1400" b="1" dirty="0">
                          <a:solidFill>
                            <a:srgbClr val="FF0000"/>
                          </a:solidFill>
                        </a:rPr>
                        <a:t>en az kırk gün </a:t>
                      </a:r>
                      <a:r>
                        <a:rPr lang="tr-TR" sz="1400" b="1" dirty="0"/>
                        <a:t>önce davet mektubu gönderilmesi-elektronik ilanlarda 5 gün kısalabilmek üzere- zorunludur.) </a:t>
                      </a:r>
                    </a:p>
                  </a:txBody>
                  <a:tcPr/>
                </a:tc>
                <a:tc hMerge="1">
                  <a:txBody>
                    <a:bodyPr/>
                    <a:lstStyle/>
                    <a:p>
                      <a:endParaRPr lang="tr-TR" dirty="0"/>
                    </a:p>
                  </a:txBody>
                  <a:tcPr/>
                </a:tc>
                <a:extLst>
                  <a:ext uri="{0D108BD9-81ED-4DB2-BD59-A6C34878D82A}">
                    <a16:rowId xmlns:a16="http://schemas.microsoft.com/office/drawing/2014/main" xmlns="" val="10007"/>
                  </a:ext>
                </a:extLst>
              </a:tr>
              <a:tr h="608654">
                <a:tc gridSpan="2">
                  <a:txBody>
                    <a:bodyPr/>
                    <a:lstStyle/>
                    <a:p>
                      <a:r>
                        <a:rPr lang="tr-TR" sz="1400" dirty="0"/>
                        <a:t>3- </a:t>
                      </a:r>
                      <a:r>
                        <a:rPr lang="tr-TR" sz="1400" u="sng" dirty="0"/>
                        <a:t>Pazarlık usulü </a:t>
                      </a:r>
                      <a:r>
                        <a:rPr lang="tr-TR" sz="1400" dirty="0"/>
                        <a:t>ile yapılacak olanların ilânları ihale tarihinden en az </a:t>
                      </a:r>
                      <a:r>
                        <a:rPr lang="tr-TR" sz="1400" dirty="0">
                          <a:solidFill>
                            <a:srgbClr val="FF0000"/>
                          </a:solidFill>
                        </a:rPr>
                        <a:t>25 gün </a:t>
                      </a:r>
                      <a:r>
                        <a:rPr lang="tr-TR" sz="1400" dirty="0"/>
                        <a:t>önce Kamu İhale Bülteninde, </a:t>
                      </a:r>
                      <a:r>
                        <a:rPr lang="tr-TR" sz="1400" dirty="0">
                          <a:solidFill>
                            <a:srgbClr val="FF0000"/>
                          </a:solidFill>
                        </a:rPr>
                        <a:t>En az bir defa</a:t>
                      </a:r>
                      <a:r>
                        <a:rPr lang="tr-TR" sz="1400" dirty="0"/>
                        <a:t> yayınlanmak suretiyle duyurulur. </a:t>
                      </a:r>
                    </a:p>
                  </a:txBody>
                  <a:tcPr/>
                </a:tc>
                <a:tc hMerge="1">
                  <a:txBody>
                    <a:bodyPr/>
                    <a:lstStyle/>
                    <a:p>
                      <a:endParaRPr lang="tr-TR" dirty="0"/>
                    </a:p>
                  </a:txBody>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1578109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2856853"/>
              </p:ext>
            </p:extLst>
          </p:nvPr>
        </p:nvGraphicFramePr>
        <p:xfrm>
          <a:off x="395536" y="188640"/>
          <a:ext cx="8352928" cy="3254856"/>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4428">
                <a:tc>
                  <a:txBody>
                    <a:bodyPr/>
                    <a:lstStyle/>
                    <a:p>
                      <a:pPr algn="ctr"/>
                      <a:r>
                        <a:rPr lang="tr-TR" dirty="0" smtClean="0"/>
                        <a:t>EĞİTİM  ÖĞRETİM ÖDENEĞİ</a:t>
                      </a:r>
                    </a:p>
                  </a:txBody>
                  <a:tcPr anchor="ctr">
                    <a:solidFill>
                      <a:schemeClr val="accent6">
                        <a:lumMod val="50000"/>
                      </a:schemeClr>
                    </a:solidFill>
                  </a:tcPr>
                </a:tc>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135113842"/>
              </p:ext>
            </p:extLst>
          </p:nvPr>
        </p:nvGraphicFramePr>
        <p:xfrm>
          <a:off x="395536" y="3443683"/>
          <a:ext cx="8352928" cy="3232573"/>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9373">
                <a:tc>
                  <a:txBody>
                    <a:bodyPr/>
                    <a:lstStyle/>
                    <a:p>
                      <a:pPr algn="ctr"/>
                      <a:r>
                        <a:rPr lang="tr-TR" dirty="0" smtClean="0"/>
                        <a:t>TOPLU SÖZLEŞME PRİMİ </a:t>
                      </a:r>
                    </a:p>
                  </a:txBody>
                  <a:tcPr anchor="ctr">
                    <a:solidFill>
                      <a:schemeClr val="accent6">
                        <a:lumMod val="50000"/>
                      </a:schemeClr>
                    </a:solidFill>
                  </a:tcPr>
                </a:tc>
              </a:tr>
              <a:tr h="2633299">
                <a:tc>
                  <a:txBody>
                    <a:bodyPr/>
                    <a:lstStyle/>
                    <a:p>
                      <a:pPr indent="360000" algn="just"/>
                      <a:r>
                        <a:rPr lang="tr-TR" sz="1600" dirty="0" smtClean="0"/>
                        <a:t>375 sayılı Kanun Hükmünde Kararnamenin değişik 4 üncü maddesi(Değişik: 13/2/2011-6111/118 </a:t>
                      </a:r>
                      <a:r>
                        <a:rPr lang="tr-TR" sz="1600" dirty="0" err="1" smtClean="0"/>
                        <a:t>md.</a:t>
                      </a:r>
                      <a:r>
                        <a:rPr lang="tr-TR" sz="16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45,00 TL toplu sözleşme primi ödeneceği hüküm altına alınmıştır.*</a:t>
                      </a:r>
                    </a:p>
                    <a:p>
                      <a:pPr algn="just"/>
                      <a:r>
                        <a:rPr lang="tr-TR" sz="16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p>
                      <a:pPr algn="just"/>
                      <a:endParaRPr lang="tr-TR" sz="1000" dirty="0" smtClean="0"/>
                    </a:p>
                    <a:p>
                      <a:pPr algn="just"/>
                      <a:r>
                        <a:rPr lang="tr-TR" sz="1000" dirty="0" smtClean="0"/>
                        <a:t>*Maliye Bakanlığı Bütçe ve Mali Kontrol Genel Müdürlüğü 04.01.2016 tarihli Mali ve Sosyal Haklar Genelgesi ile  2016-2017</a:t>
                      </a:r>
                      <a:r>
                        <a:rPr lang="tr-TR" sz="1000" baseline="0" dirty="0" smtClean="0"/>
                        <a:t> yılları için </a:t>
                      </a:r>
                      <a:r>
                        <a:rPr lang="tr-TR" sz="1000" dirty="0" smtClean="0"/>
                        <a:t>750 x aylık katsayısı ( Ocak –Temmuz 2017 Arası : 72,04 TL)  olarak belirlenmiştir.</a:t>
                      </a:r>
                      <a:endParaRPr lang="tr-TR" sz="1600" dirty="0" smtClean="0"/>
                    </a:p>
                  </a:txBody>
                  <a:tcPr/>
                </a:tc>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74480124"/>
              </p:ext>
            </p:extLst>
          </p:nvPr>
        </p:nvGraphicFramePr>
        <p:xfrm>
          <a:off x="251520" y="260649"/>
          <a:ext cx="8568952" cy="4419911"/>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2017 yılı brüt asgari ücreti = 1.777,50TL</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1070373344"/>
              </p:ext>
            </p:extLst>
          </p:nvPr>
        </p:nvGraphicFramePr>
        <p:xfrm>
          <a:off x="251520" y="4653136"/>
          <a:ext cx="8568952" cy="2062496"/>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gridCol w="1656184"/>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3. Çocuk için</a:t>
                      </a:r>
                    </a:p>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p>
                    <a:p>
                      <a:pPr algn="ctr"/>
                      <a:r>
                        <a:rPr lang="tr-TR" sz="1600" b="0" dirty="0" smtClean="0">
                          <a:solidFill>
                            <a:schemeClr val="tx1"/>
                          </a:solidFill>
                        </a:rPr>
                        <a:t>%5</a:t>
                      </a:r>
                      <a:endParaRPr lang="tr-TR" sz="1600" b="0" dirty="0">
                        <a:solidFill>
                          <a:schemeClr val="tx1"/>
                        </a:solidFill>
                      </a:endParaRPr>
                    </a:p>
                  </a:txBody>
                  <a:tcPr marL="91438" marR="91438" marT="45728" marB="45728"/>
                </a:tc>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73564010"/>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378435">
                <a:tc>
                  <a:txBody>
                    <a:bodyPr/>
                    <a:lstStyle/>
                    <a:p>
                      <a:pPr indent="360000" algn="just"/>
                      <a:r>
                        <a:rPr lang="tr-TR" sz="1200" b="1" u="sng" kern="1200" dirty="0" smtClean="0">
                          <a:solidFill>
                            <a:schemeClr val="tx1"/>
                          </a:solidFill>
                          <a:latin typeface="+mn-lt"/>
                          <a:ea typeface="+mn-ea"/>
                          <a:cs typeface="+mn-cs"/>
                        </a:rPr>
                        <a:t>GVK-85/2012-7/</a:t>
                      </a:r>
                      <a:r>
                        <a:rPr lang="tr-TR" sz="1200" b="1" u="sng" kern="1200" baseline="0" dirty="0" smtClean="0">
                          <a:solidFill>
                            <a:schemeClr val="tx1"/>
                          </a:solidFill>
                          <a:latin typeface="+mn-lt"/>
                          <a:ea typeface="+mn-ea"/>
                          <a:cs typeface="+mn-cs"/>
                        </a:rPr>
                        <a:t>  10. D</a:t>
                      </a:r>
                      <a:r>
                        <a:rPr lang="tr-TR" sz="1200" b="1" u="sng" kern="1200" dirty="0" smtClean="0">
                          <a:solidFill>
                            <a:schemeClr val="tx1"/>
                          </a:solidFill>
                          <a:latin typeface="+mn-lt"/>
                          <a:ea typeface="+mn-ea"/>
                          <a:cs typeface="+mn-cs"/>
                        </a:rPr>
                        <a:t>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17628800"/>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Calibri" pitchFamily="34"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Calibri" pitchFamily="34"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Calibri" pitchFamily="34"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Calibri" pitchFamily="34"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282822"/>
        </p:xfrm>
        <a:graphic>
          <a:graphicData uri="http://schemas.openxmlformats.org/drawingml/2006/table">
            <a:tbl>
              <a:tblPr>
                <a:effectLst>
                  <a:innerShdw blurRad="114300">
                    <a:prstClr val="black"/>
                  </a:innerShdw>
                </a:effectLst>
              </a:tblPr>
              <a:tblGrid>
                <a:gridCol w="8496944"/>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7273978"/>
              </p:ext>
            </p:extLst>
          </p:nvPr>
        </p:nvGraphicFramePr>
        <p:xfrm>
          <a:off x="395536" y="332656"/>
          <a:ext cx="8215314" cy="3392732"/>
        </p:xfrm>
        <a:graphic>
          <a:graphicData uri="http://schemas.openxmlformats.org/drawingml/2006/table">
            <a:tbl>
              <a:tblPr firstRow="1" bandRow="1">
                <a:effectLst>
                  <a:innerShdw blurRad="114300">
                    <a:prstClr val="black"/>
                  </a:innerShdw>
                </a:effectLst>
              </a:tblPr>
              <a:tblGrid>
                <a:gridCol w="5572126"/>
                <a:gridCol w="2643188"/>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6400 (dahil) - 7600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p>
                      <a:r>
                        <a:rPr lang="tr-TR" sz="1600" b="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gridCol w="3186106"/>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16478568"/>
              </p:ext>
            </p:extLst>
          </p:nvPr>
        </p:nvGraphicFramePr>
        <p:xfrm>
          <a:off x="467544" y="332656"/>
          <a:ext cx="8352928" cy="6283917"/>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extLst>
                    <a:ext uri="{9D8B030D-6E8A-4147-A177-3AD203B41FA5}">
                      <a16:colId xmlns="" xmlns:a16="http://schemas.microsoft.com/office/drawing/2014/main" val="20000"/>
                    </a:ext>
                  </a:extLst>
                </a:gridCol>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extLst>
                  <a:ext uri="{0D108BD9-81ED-4DB2-BD59-A6C34878D82A}">
                    <a16:rowId xmlns="" xmlns:a16="http://schemas.microsoft.com/office/drawing/2014/main" val="10000"/>
                  </a:ext>
                </a:extLst>
              </a:tr>
              <a:tr h="1126458">
                <a:tc>
                  <a:txBody>
                    <a:bodyPr/>
                    <a:lstStyle/>
                    <a:p>
                      <a:pPr marL="342900" indent="-342900" algn="just">
                        <a:buAutoNum type="arabicParenR"/>
                      </a:pPr>
                      <a:r>
                        <a:rPr lang="tr-TR" sz="1800" dirty="0"/>
                        <a:t>Yaklaşık maliyeti</a:t>
                      </a:r>
                      <a:r>
                        <a:rPr lang="tr-TR" sz="1800" baseline="0" dirty="0"/>
                        <a:t> </a:t>
                      </a:r>
                      <a:r>
                        <a:rPr kumimoji="0" lang="tr-TR" b="0" i="0" kern="1200" dirty="0">
                          <a:solidFill>
                            <a:schemeClr val="dk1"/>
                          </a:solidFill>
                          <a:effectLst/>
                          <a:latin typeface="+mn-lt"/>
                          <a:ea typeface="+mn-ea"/>
                          <a:cs typeface="+mn-cs"/>
                        </a:rPr>
                        <a:t>117.120,</a:t>
                      </a:r>
                      <a:r>
                        <a:rPr lang="tr-TR" sz="1800" dirty="0"/>
                        <a:t>00 Türk Lirasına kadar olan mal veya hizmet alımları ile </a:t>
                      </a:r>
                      <a:r>
                        <a:rPr kumimoji="0" lang="tr-TR" b="0" i="0" kern="1200" dirty="0">
                          <a:solidFill>
                            <a:schemeClr val="dk1"/>
                          </a:solidFill>
                          <a:effectLst/>
                          <a:latin typeface="+mn-lt"/>
                          <a:ea typeface="+mn-ea"/>
                          <a:cs typeface="+mn-cs"/>
                        </a:rPr>
                        <a:t>234.251,</a:t>
                      </a:r>
                      <a:r>
                        <a:rPr lang="tr-TR" sz="1800" dirty="0"/>
                        <a:t>00 Türk Lirasına kadar olan yapım işlerinin ihalesi, ihale tarihinden </a:t>
                      </a:r>
                      <a:r>
                        <a:rPr lang="tr-TR" sz="1800" dirty="0">
                          <a:solidFill>
                            <a:srgbClr val="FF0000"/>
                          </a:solidFill>
                        </a:rPr>
                        <a:t>en az yedi gün </a:t>
                      </a:r>
                      <a:r>
                        <a:rPr lang="tr-TR" sz="1800" dirty="0"/>
                        <a:t>önce ihalenin ve işin yapılacağı yerde çıkan gazetelerin en az ikisinde, </a:t>
                      </a:r>
                      <a:r>
                        <a:rPr lang="tr-TR" sz="1800" u="sng" dirty="0"/>
                        <a:t>En az birer defa yayımlanmak suretiyle</a:t>
                      </a:r>
                      <a:r>
                        <a:rPr lang="tr-TR" sz="1800" dirty="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extLst>
                  <a:ext uri="{0D108BD9-81ED-4DB2-BD59-A6C34878D82A}">
                    <a16:rowId xmlns="" xmlns:a16="http://schemas.microsoft.com/office/drawing/2014/main" val="10001"/>
                  </a:ext>
                </a:extLst>
              </a:tr>
              <a:tr h="1243835">
                <a:tc>
                  <a:txBody>
                    <a:bodyPr/>
                    <a:lstStyle/>
                    <a:p>
                      <a:pPr algn="just"/>
                      <a:r>
                        <a:rPr lang="tr-TR" sz="1800" dirty="0"/>
                        <a:t>2) Yaklaşık maliyeti </a:t>
                      </a:r>
                      <a:r>
                        <a:rPr kumimoji="0" lang="tr-TR" b="0" i="0" kern="1200" dirty="0">
                          <a:solidFill>
                            <a:schemeClr val="dk1"/>
                          </a:solidFill>
                          <a:effectLst/>
                          <a:latin typeface="+mn-lt"/>
                          <a:ea typeface="+mn-ea"/>
                          <a:cs typeface="+mn-cs"/>
                        </a:rPr>
                        <a:t>117.120,</a:t>
                      </a:r>
                      <a:r>
                        <a:rPr lang="tr-TR" sz="1800" dirty="0"/>
                        <a:t>00 ile </a:t>
                      </a:r>
                      <a:r>
                        <a:rPr kumimoji="0" lang="tr-TR" b="0" i="0" kern="1200" dirty="0">
                          <a:solidFill>
                            <a:schemeClr val="dk1"/>
                          </a:solidFill>
                          <a:effectLst/>
                          <a:latin typeface="+mn-lt"/>
                          <a:ea typeface="+mn-ea"/>
                          <a:cs typeface="+mn-cs"/>
                        </a:rPr>
                        <a:t>234.251,</a:t>
                      </a:r>
                      <a:r>
                        <a:rPr lang="tr-TR" sz="1800" dirty="0"/>
                        <a:t>00 Türk Lirası arasında olan mal veya hizmet alımları ile </a:t>
                      </a:r>
                      <a:r>
                        <a:rPr kumimoji="0" lang="tr-TR" b="0" i="0" kern="1200" dirty="0">
                          <a:solidFill>
                            <a:schemeClr val="dk1"/>
                          </a:solidFill>
                          <a:effectLst/>
                          <a:latin typeface="+mn-lt"/>
                          <a:ea typeface="+mn-ea"/>
                          <a:cs typeface="+mn-cs"/>
                        </a:rPr>
                        <a:t>234.251,</a:t>
                      </a:r>
                      <a:r>
                        <a:rPr lang="tr-TR" sz="1800" dirty="0"/>
                        <a:t>00 ile </a:t>
                      </a:r>
                      <a:r>
                        <a:rPr kumimoji="0" lang="tr-TR" b="0" i="0" kern="1200" dirty="0">
                          <a:solidFill>
                            <a:schemeClr val="dk1"/>
                          </a:solidFill>
                          <a:effectLst/>
                          <a:latin typeface="+mn-lt"/>
                          <a:ea typeface="+mn-ea"/>
                          <a:cs typeface="+mn-cs"/>
                        </a:rPr>
                        <a:t>1.952.189,</a:t>
                      </a:r>
                      <a:r>
                        <a:rPr lang="tr-TR" sz="1800" dirty="0"/>
                        <a:t>00 Türk Lirası arasında olan yapım işlerinin ihalesi, ihale tarihinden </a:t>
                      </a:r>
                      <a:r>
                        <a:rPr lang="tr-TR" sz="1800" dirty="0">
                          <a:solidFill>
                            <a:srgbClr val="FF0000"/>
                          </a:solidFill>
                        </a:rPr>
                        <a:t>en az on dört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extLst>
                  <a:ext uri="{0D108BD9-81ED-4DB2-BD59-A6C34878D82A}">
                    <a16:rowId xmlns="" xmlns:a16="http://schemas.microsoft.com/office/drawing/2014/main" val="10002"/>
                  </a:ext>
                </a:extLst>
              </a:tr>
              <a:tr h="1467835">
                <a:tc>
                  <a:txBody>
                    <a:bodyPr/>
                    <a:lstStyle/>
                    <a:p>
                      <a:pPr algn="just"/>
                      <a:r>
                        <a:rPr lang="tr-TR" sz="1800" dirty="0"/>
                        <a:t>3) Yaklaşık maliyeti </a:t>
                      </a:r>
                      <a:r>
                        <a:rPr kumimoji="0" lang="tr-TR" b="0" i="0" kern="1200" dirty="0">
                          <a:solidFill>
                            <a:schemeClr val="dk1"/>
                          </a:solidFill>
                          <a:effectLst/>
                          <a:latin typeface="+mn-lt"/>
                          <a:ea typeface="+mn-ea"/>
                          <a:cs typeface="+mn-cs"/>
                        </a:rPr>
                        <a:t>234.251,</a:t>
                      </a:r>
                      <a:r>
                        <a:rPr lang="tr-TR" sz="1800" dirty="0"/>
                        <a:t>00 Türk Lirasının üzerinde ve eşik değerin altında olan mal veya hizmet alımları ile </a:t>
                      </a:r>
                      <a:r>
                        <a:rPr kumimoji="0" lang="tr-TR" b="0" i="0" kern="1200" dirty="0">
                          <a:solidFill>
                            <a:schemeClr val="dk1"/>
                          </a:solidFill>
                          <a:effectLst/>
                          <a:latin typeface="+mn-lt"/>
                          <a:ea typeface="+mn-ea"/>
                          <a:cs typeface="+mn-cs"/>
                        </a:rPr>
                        <a:t>1.952.189,</a:t>
                      </a:r>
                      <a:r>
                        <a:rPr lang="tr-TR" sz="1800" dirty="0"/>
                        <a:t>00 Türk Lirasının üzerinde ve eşik değerin altında olan yapım işlerinin ihalesi, ihale tarihinden </a:t>
                      </a:r>
                      <a:r>
                        <a:rPr lang="tr-TR" sz="1800" dirty="0">
                          <a:solidFill>
                            <a:srgbClr val="FF0000"/>
                          </a:solidFill>
                        </a:rPr>
                        <a:t>en az yirmi bir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extLst>
                  <a:ext uri="{0D108BD9-81ED-4DB2-BD59-A6C34878D82A}">
                    <a16:rowId xmlns="" xmlns:a16="http://schemas.microsoft.com/office/drawing/2014/main" val="10003"/>
                  </a:ext>
                </a:extLst>
              </a:tr>
              <a:tr h="975602">
                <a:tc>
                  <a:txBody>
                    <a:bodyPr/>
                    <a:lstStyle/>
                    <a:p>
                      <a:pPr algn="just"/>
                      <a:r>
                        <a:rPr lang="tr-TR" sz="1400" dirty="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4177111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15495173"/>
              </p:ext>
            </p:extLst>
          </p:nvPr>
        </p:nvGraphicFramePr>
        <p:xfrm>
          <a:off x="395536" y="692696"/>
          <a:ext cx="8501063" cy="3825141"/>
        </p:xfrm>
        <a:graphic>
          <a:graphicData uri="http://schemas.openxmlformats.org/drawingml/2006/table">
            <a:tbl>
              <a:tblPr>
                <a:effectLst>
                  <a:innerShdw blurRad="114300">
                    <a:prstClr val="black"/>
                  </a:innerShdw>
                </a:effectLst>
              </a:tblPr>
              <a:tblGrid>
                <a:gridCol w="2774950"/>
                <a:gridCol w="1992313"/>
                <a:gridCol w="1919287"/>
                <a:gridCol w="1814513"/>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 Kolu</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Toplam Prim Oranı(%)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Sigortalı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İşveren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gridCol w="153979"/>
                <a:gridCol w="1838334"/>
                <a:gridCol w="1919287"/>
                <a:gridCol w="1814513"/>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77178038"/>
              </p:ext>
            </p:extLst>
          </p:nvPr>
        </p:nvGraphicFramePr>
        <p:xfrm>
          <a:off x="323528" y="260650"/>
          <a:ext cx="8568952" cy="6130131"/>
        </p:xfrm>
        <a:graphic>
          <a:graphicData uri="http://schemas.openxmlformats.org/drawingml/2006/table">
            <a:tbl>
              <a:tblPr>
                <a:effectLst>
                  <a:innerShdw blurRad="114300">
                    <a:prstClr val="black"/>
                  </a:innerShdw>
                </a:effectLst>
              </a:tblPr>
              <a:tblGrid>
                <a:gridCol w="5419679"/>
                <a:gridCol w="3149273"/>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x Prim  Oranı</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gridCol w="3384376"/>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909310"/>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(59,25*30=1.777,50 - 2017 yılı)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gridCol w="4356484"/>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71575382"/>
              </p:ext>
            </p:extLst>
          </p:nvPr>
        </p:nvGraphicFramePr>
        <p:xfrm>
          <a:off x="323528" y="188640"/>
          <a:ext cx="8501062" cy="3895725"/>
        </p:xfrm>
        <a:graphic>
          <a:graphicData uri="http://schemas.openxmlformats.org/drawingml/2006/table">
            <a:tbl>
              <a:tblPr firstRow="1" bandRow="1">
                <a:tableStyleId>{69CF1AB2-1976-4502-BF36-3FF5EA218861}</a:tableStyleId>
              </a:tblPr>
              <a:tblGrid>
                <a:gridCol w="7489027"/>
                <a:gridCol w="1012035"/>
              </a:tblGrid>
              <a:tr h="432612">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04812">
                <a:tc>
                  <a:txBody>
                    <a:bodyPr/>
                    <a:lstStyle/>
                    <a:p>
                      <a:pPr algn="ctr"/>
                      <a:r>
                        <a:rPr lang="tr-TR" sz="1400" dirty="0" smtClean="0">
                          <a:solidFill>
                            <a:schemeClr val="bg1"/>
                          </a:solidFill>
                        </a:rPr>
                        <a:t>ÜCRETLİLER İÇİN GELİR VERGİSİ DİLİMLERİ (2017)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343832">
                <a:tc>
                  <a:txBody>
                    <a:bodyPr/>
                    <a:lstStyle/>
                    <a:p>
                      <a:r>
                        <a:rPr lang="tr-TR" sz="1400" b="1" dirty="0" smtClean="0">
                          <a:solidFill>
                            <a:schemeClr val="tx1"/>
                          </a:solidFill>
                        </a:rPr>
                        <a:t>13.000 Türk Lirasına kadar</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3147">
                <a:tc>
                  <a:txBody>
                    <a:bodyPr/>
                    <a:lstStyle/>
                    <a:p>
                      <a:r>
                        <a:rPr lang="tr-TR" sz="1400" b="1" dirty="0" smtClean="0">
                          <a:solidFill>
                            <a:schemeClr val="tx1"/>
                          </a:solidFill>
                        </a:rPr>
                        <a:t>30.000 Türk Lirasının 13.000 TL'si için 1.950,00 TL, fazlası</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20984">
                <a:tc>
                  <a:txBody>
                    <a:bodyPr/>
                    <a:lstStyle/>
                    <a:p>
                      <a:r>
                        <a:rPr lang="tr-TR" sz="1400" b="1" dirty="0" smtClean="0">
                          <a:solidFill>
                            <a:schemeClr val="tx1"/>
                          </a:solidFill>
                        </a:rPr>
                        <a:t>70.000  Türk Lirasının 30.000 TL'si için 5.350,00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110.000 TL’nin 30.000 TL ’si için 5.350,00 TL),</a:t>
                      </a:r>
                      <a:r>
                        <a:rPr lang="tr-TR" sz="1400" b="1" dirty="0" smtClean="0">
                          <a:solidFill>
                            <a:schemeClr val="tx1"/>
                          </a:solidFill>
                        </a:rPr>
                        <a:t> fazlası</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70.000 TL’den fazlasının 70.000 TL'si için 16.150,00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110.000,00 TL’den fazlasının 110.000,00 TL ’si için 26.950,00 TL),</a:t>
                      </a:r>
                      <a:r>
                        <a:rPr lang="tr-TR" sz="1400" b="1" dirty="0" smtClean="0">
                          <a:solidFill>
                            <a:schemeClr val="tx1"/>
                          </a:solidFill>
                        </a:rPr>
                        <a:t> fazlası </a:t>
                      </a: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6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(2017)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345950">
                <a:tc>
                  <a:txBody>
                    <a:bodyPr/>
                    <a:lstStyle/>
                    <a:p>
                      <a:r>
                        <a:rPr lang="tr-TR" sz="1400" b="1" dirty="0" smtClean="0">
                          <a:solidFill>
                            <a:schemeClr val="tx1"/>
                          </a:solidFill>
                        </a:rPr>
                        <a:t>I.DERECE   ( Çalışma</a:t>
                      </a:r>
                      <a:r>
                        <a:rPr lang="tr-TR" sz="1400" b="1" baseline="0" dirty="0" smtClean="0">
                          <a:solidFill>
                            <a:schemeClr val="tx1"/>
                          </a:solidFill>
                        </a:rPr>
                        <a:t> Gücünün Asgari  %80 ini  Kaybedenler)</a:t>
                      </a:r>
                      <a:endParaRPr lang="tr-TR" sz="14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900,00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048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II.DERECE  ( Çalışma</a:t>
                      </a:r>
                      <a:r>
                        <a:rPr lang="tr-TR" sz="1400" b="1" baseline="0" dirty="0" smtClean="0">
                          <a:solidFill>
                            <a:schemeClr val="tx1"/>
                          </a:solidFill>
                        </a:rPr>
                        <a:t> Gücünün Asgari  %60 ını  Kaybedenler)</a:t>
                      </a:r>
                      <a:endParaRPr lang="tr-TR" sz="14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470,00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93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III.DERECE ( Çalışma</a:t>
                      </a:r>
                      <a:r>
                        <a:rPr lang="tr-TR" sz="1400" b="1" baseline="0" dirty="0" smtClean="0">
                          <a:solidFill>
                            <a:schemeClr val="tx1"/>
                          </a:solidFill>
                        </a:rPr>
                        <a:t> Gücünün Asgari  %40 ını  Kaybedenler)</a:t>
                      </a:r>
                      <a:endParaRPr lang="tr-TR" sz="14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210,00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51737998"/>
              </p:ext>
            </p:extLst>
          </p:nvPr>
        </p:nvGraphicFramePr>
        <p:xfrm>
          <a:off x="323528" y="4149080"/>
          <a:ext cx="8501062" cy="2520648"/>
        </p:xfrm>
        <a:graphic>
          <a:graphicData uri="http://schemas.openxmlformats.org/drawingml/2006/table">
            <a:tbl>
              <a:tblPr firstRow="1" bandRow="1">
                <a:tableStyleId>{69CF1AB2-1976-4502-BF36-3FF5EA218861}</a:tableStyleId>
              </a:tblPr>
              <a:tblGrid>
                <a:gridCol w="5040524"/>
                <a:gridCol w="1944202"/>
                <a:gridCol w="1516336"/>
              </a:tblGrid>
              <a:tr h="365754">
                <a:tc gridSpan="3">
                  <a:txBody>
                    <a:bodyPr/>
                    <a:lstStyle/>
                    <a:p>
                      <a:pPr algn="ctr"/>
                      <a:r>
                        <a:rPr lang="tr-TR" sz="1800" b="1" dirty="0" smtClean="0">
                          <a:solidFill>
                            <a:schemeClr val="bg1"/>
                          </a:solidFill>
                        </a:rPr>
                        <a:t>GELİR VERGİSİ TEVKİFAT ORANLARI</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65754">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64614">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40">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51">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65085134"/>
              </p:ext>
            </p:extLst>
          </p:nvPr>
        </p:nvGraphicFramePr>
        <p:xfrm>
          <a:off x="323528" y="404664"/>
          <a:ext cx="8715375" cy="5897786"/>
        </p:xfrm>
        <a:graphic>
          <a:graphicData uri="http://schemas.openxmlformats.org/drawingml/2006/table">
            <a:tbl>
              <a:tblPr firstRow="1" bandRow="1">
                <a:tableStyleId>{69CF1AB2-1976-4502-BF36-3FF5EA218861}</a:tableStyleId>
              </a:tblPr>
              <a:tblGrid>
                <a:gridCol w="4000469"/>
                <a:gridCol w="2714625"/>
                <a:gridCol w="2000281"/>
              </a:tblGrid>
              <a:tr h="397354">
                <a:tc gridSpan="3">
                  <a:txBody>
                    <a:bodyPr/>
                    <a:lstStyle/>
                    <a:p>
                      <a:pPr algn="ctr"/>
                      <a:r>
                        <a:rPr lang="tr-TR" sz="1800" b="1" dirty="0" smtClean="0">
                          <a:solidFill>
                            <a:schemeClr val="bg1"/>
                          </a:solidFill>
                        </a:rPr>
                        <a:t>DAMGA VERGİSİ   (56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6">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no:59</a:t>
                      </a:r>
                      <a:r>
                        <a:rPr lang="tr-TR" sz="1600" b="0" kern="1200" dirty="0" smtClean="0">
                          <a:solidFill>
                            <a:schemeClr val="tx1"/>
                          </a:solidFill>
                        </a:rPr>
                        <a:t> (25.12.2015</a:t>
                      </a:r>
                      <a:r>
                        <a:rPr lang="tr-TR" sz="1600" b="0" kern="1200" baseline="0" dirty="0" smtClean="0">
                          <a:solidFill>
                            <a:schemeClr val="tx1"/>
                          </a:solidFill>
                        </a:rPr>
                        <a:t> tarihli ve 29573 sayılı Resmi Gazete)</a:t>
                      </a:r>
                      <a:endParaRPr lang="tr-TR" sz="1600" b="0" kern="1200" dirty="0" smtClean="0">
                        <a:solidFill>
                          <a:schemeClr val="tx1"/>
                        </a:solidFill>
                      </a:endParaRPr>
                    </a:p>
                    <a:p>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 süre</a:t>
                      </a:r>
                      <a:r>
                        <a:rPr lang="tr-TR" sz="1600" b="0" baseline="0" dirty="0" smtClean="0">
                          <a:solidFill>
                            <a:schemeClr val="tx1"/>
                          </a:solidFill>
                        </a:rPr>
                        <a:t> uzatımlarında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47,80 TL</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a:t>
                      </a:r>
                      <a:r>
                        <a:rPr lang="tr-TR" sz="1600" b="0" baseline="0" dirty="0" smtClean="0">
                          <a:solidFill>
                            <a:schemeClr val="tx1"/>
                          </a:solidFill>
                        </a:rPr>
                        <a:t> keşif artışlarında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1848894"/>
              </p:ext>
            </p:extLst>
          </p:nvPr>
        </p:nvGraphicFramePr>
        <p:xfrm>
          <a:off x="323528" y="332656"/>
          <a:ext cx="8496299" cy="6096311"/>
        </p:xfrm>
        <a:graphic>
          <a:graphicData uri="http://schemas.openxmlformats.org/drawingml/2006/table">
            <a:tbl>
              <a:tblPr firstRow="1" bandRow="1">
                <a:tableStyleId>{BC89EF96-8CEA-46FF-86C4-4CE0E7609802}</a:tableStyleId>
              </a:tblPr>
              <a:tblGrid>
                <a:gridCol w="4493597"/>
                <a:gridCol w="2001351"/>
                <a:gridCol w="2001351"/>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6121033"/>
        </p:xfrm>
        <a:graphic>
          <a:graphicData uri="http://schemas.openxmlformats.org/drawingml/2006/table">
            <a:tbl>
              <a:tblPr firstRow="1" bandRow="1">
                <a:tableStyleId>{BC89EF96-8CEA-46FF-86C4-4CE0E7609802}</a:tableStyleId>
              </a:tblPr>
              <a:tblGrid>
                <a:gridCol w="5771995"/>
                <a:gridCol w="2581430"/>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gridCol w="1152128"/>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5838114"/>
              </p:ext>
            </p:extLst>
          </p:nvPr>
        </p:nvGraphicFramePr>
        <p:xfrm>
          <a:off x="179512" y="260653"/>
          <a:ext cx="8712968" cy="6126091"/>
        </p:xfrm>
        <a:graphic>
          <a:graphicData uri="http://schemas.openxmlformats.org/drawingml/2006/table">
            <a:tbl>
              <a:tblPr firstRow="1" bandRow="1">
                <a:tableStyleId>{F5AB1C69-6EDB-4FF4-983F-18BD219EF322}</a:tableStyleId>
              </a:tblPr>
              <a:tblGrid>
                <a:gridCol w="7704856"/>
                <a:gridCol w="1008112"/>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2/10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54447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6312912"/>
        </p:xfrm>
        <a:graphic>
          <a:graphicData uri="http://schemas.openxmlformats.org/drawingml/2006/table">
            <a:tbl>
              <a:tblPr firstRow="1" bandRow="1">
                <a:tableStyleId>{F5AB1C69-6EDB-4FF4-983F-18BD219EF322}</a:tableStyleId>
              </a:tblPr>
              <a:tblGrid>
                <a:gridCol w="7573256"/>
                <a:gridCol w="1211720"/>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6397180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879053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ve okutmalar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429560"/>
        </p:xfrm>
        <a:graphic>
          <a:graphicData uri="http://schemas.openxmlformats.org/drawingml/2006/table">
            <a:tbl>
              <a:tblPr firstRow="1" bandRow="1">
                <a:effectLst>
                  <a:innerShdw blurRad="114300">
                    <a:prstClr val="black"/>
                  </a:innerShdw>
                </a:effectLst>
              </a:tblPr>
              <a:tblGrid>
                <a:gridCol w="8712968"/>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5408116"/>
              </p:ext>
            </p:extLst>
          </p:nvPr>
        </p:nvGraphicFramePr>
        <p:xfrm>
          <a:off x="179511" y="116632"/>
          <a:ext cx="8784977" cy="6538394"/>
        </p:xfrm>
        <a:graphic>
          <a:graphicData uri="http://schemas.openxmlformats.org/drawingml/2006/table">
            <a:tbl>
              <a:tblPr/>
              <a:tblGrid>
                <a:gridCol w="1464162"/>
                <a:gridCol w="1464163"/>
                <a:gridCol w="1155918"/>
                <a:gridCol w="1232979"/>
                <a:gridCol w="957272"/>
                <a:gridCol w="198648"/>
                <a:gridCol w="1232979"/>
                <a:gridCol w="1078856"/>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Yrd. 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29649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Yardımcı 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gridCol w="1478424"/>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2763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549797"/>
        </p:xfrm>
        <a:graphic>
          <a:graphicData uri="http://schemas.openxmlformats.org/drawingml/2006/table">
            <a:tbl>
              <a:tblPr firstRow="1" bandRow="1">
                <a:effectLst>
                  <a:innerShdw blurRad="114300">
                    <a:prstClr val="black"/>
                  </a:innerShdw>
                </a:effectLst>
              </a:tblPr>
              <a:tblGrid>
                <a:gridCol w="5832648"/>
                <a:gridCol w="2880320"/>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yardımcı doçent,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Yardımcı Doçent 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yardımcı doçent,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8717914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500" b="0" dirty="0" smtClean="0">
                          <a:solidFill>
                            <a:schemeClr val="tx1"/>
                          </a:solidFill>
                          <a:latin typeface="+mn-lt"/>
                        </a:rPr>
                        <a:t>Yükseköğretim Kurulu Başkanlığınca yayımlanan "Doçentlik Sınav Jüri Üyeleri ile Yardımcı Doçent,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ödenecek ücret damga ve gelir vergisi </a:t>
                      </a:r>
                      <a:r>
                        <a:rPr lang="tr-TR" sz="1500" b="0" dirty="0" err="1" smtClean="0">
                          <a:solidFill>
                            <a:schemeClr val="tx1"/>
                          </a:solidFill>
                          <a:latin typeface="+mn-lt"/>
                        </a:rPr>
                        <a:t>tevkifatı</a:t>
                      </a:r>
                      <a:r>
                        <a:rPr lang="tr-TR" sz="1500" b="0" dirty="0" smtClean="0">
                          <a:solidFill>
                            <a:schemeClr val="tx1"/>
                          </a:solidFill>
                          <a:latin typeface="+mn-lt"/>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4/11/1981 tarihli ve 2547 sayılı Kanunun 23, 25 ve 26’ncı maddeleri uyarınca oluşturulan yardımcı doçent,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2547 sayılı Kanunun 24 üncü maddesi uyarınca yapılan doçentlik sınavlarında jüri üyesi olarak görevlendirilen öğretim üyelerinin jüri ücreti ödemeleri Üniversitelerarası Kurul tarafından ödenir.</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1275276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2348880"/>
            <a:ext cx="7344817"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coolSlant"/>
              <a:contourClr>
                <a:schemeClr val="accent3">
                  <a:tint val="100000"/>
                  <a:shade val="100000"/>
                  <a:satMod val="100000"/>
                  <a:hueMod val="100000"/>
                </a:schemeClr>
              </a:contourClr>
            </a:sp3d>
          </a:bodyPr>
          <a:lstStyle/>
          <a:p>
            <a:pPr algn="ctr"/>
            <a:r>
              <a:rPr lang="tr-TR" sz="5400" b="1" cap="none" spc="0" dirty="0" smtClean="0">
                <a:ln>
                  <a:solidFill>
                    <a:schemeClr val="accent4">
                      <a:lumMod val="50000"/>
                    </a:schemeClr>
                  </a:solidFill>
                </a:ln>
                <a:solidFill>
                  <a:schemeClr val="accent4">
                    <a:lumMod val="75000"/>
                  </a:schemeClr>
                </a:solidFill>
                <a:effectLst/>
              </a:rPr>
              <a:t>ÖYP </a:t>
            </a:r>
            <a:r>
              <a:rPr lang="tr-TR" sz="5400" b="1" cap="none" spc="0" dirty="0" smtClean="0">
                <a:ln>
                  <a:solidFill>
                    <a:schemeClr val="accent4">
                      <a:lumMod val="50000"/>
                    </a:schemeClr>
                  </a:solidFill>
                </a:ln>
                <a:solidFill>
                  <a:schemeClr val="accent4">
                    <a:lumMod val="75000"/>
                  </a:schemeClr>
                </a:solidFill>
                <a:effectLst>
                  <a:innerShdw blurRad="63500" dist="50800" dir="18900000">
                    <a:prstClr val="black">
                      <a:alpha val="50000"/>
                    </a:prstClr>
                  </a:innerShdw>
                </a:effectLst>
              </a:rPr>
              <a:t>BÜTÇESİNDEN</a:t>
            </a:r>
            <a:r>
              <a:rPr lang="tr-TR" sz="5400" b="1" cap="none" spc="0" dirty="0" smtClean="0">
                <a:ln>
                  <a:solidFill>
                    <a:schemeClr val="accent4">
                      <a:lumMod val="50000"/>
                    </a:schemeClr>
                  </a:solidFill>
                </a:ln>
                <a:solidFill>
                  <a:schemeClr val="accent4">
                    <a:lumMod val="75000"/>
                  </a:schemeClr>
                </a:solidFill>
                <a:effectLst/>
              </a:rPr>
              <a:t> YAPILAN HARCAMALAR</a:t>
            </a:r>
            <a:endParaRPr lang="tr-TR" sz="5400" b="1" cap="none" spc="0" dirty="0">
              <a:ln>
                <a:solidFill>
                  <a:schemeClr val="accent4">
                    <a:lumMod val="50000"/>
                  </a:schemeClr>
                </a:solidFill>
              </a:ln>
              <a:solidFill>
                <a:schemeClr val="accent4">
                  <a:lumMod val="75000"/>
                </a:schemeClr>
              </a:solidFill>
              <a:effectLst/>
            </a:endParaRPr>
          </a:p>
        </p:txBody>
      </p:sp>
    </p:spTree>
    <p:extLst>
      <p:ext uri="{BB962C8B-B14F-4D97-AF65-F5344CB8AC3E}">
        <p14:creationId xmlns:p14="http://schemas.microsoft.com/office/powerpoint/2010/main" val="34134568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86227932"/>
              </p:ext>
            </p:extLst>
          </p:nvPr>
        </p:nvGraphicFramePr>
        <p:xfrm>
          <a:off x="251520" y="260648"/>
          <a:ext cx="8640960" cy="5801292"/>
        </p:xfrm>
        <a:graphic>
          <a:graphicData uri="http://schemas.openxmlformats.org/drawingml/2006/table">
            <a:tbl>
              <a:tblPr firstRow="1" bandRow="1">
                <a:effectLst/>
                <a:tableStyleId>{ED083AE6-46FA-4A59-8FB0-9F97EB10719F}</a:tableStyleId>
              </a:tblPr>
              <a:tblGrid>
                <a:gridCol w="8640960"/>
              </a:tblGrid>
              <a:tr h="294631">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(1)</a:t>
                      </a:r>
                      <a:endParaRPr lang="tr-TR" sz="1600" b="1" dirty="0">
                        <a:solidFill>
                          <a:schemeClr val="bg1"/>
                        </a:solidFill>
                      </a:endParaRPr>
                    </a:p>
                  </a:txBody>
                  <a:tcPr marL="91432" marR="91432" marT="45722" marB="45722" anchor="ctr">
                    <a:solidFill>
                      <a:schemeClr val="accent4">
                        <a:lumMod val="75000"/>
                      </a:schemeClr>
                    </a:solidFill>
                  </a:tcPr>
                </a:tc>
              </a:tr>
              <a:tr h="54660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baseline="0" dirty="0" smtClean="0">
                          <a:solidFill>
                            <a:schemeClr val="tx1"/>
                          </a:solidFill>
                          <a:latin typeface="+mn-lt"/>
                          <a:ea typeface="+mn-ea"/>
                          <a:cs typeface="+mn-cs"/>
                        </a:rPr>
                        <a:t>Yükseköğretim Kurulu tarafından belirlenen Öğretim Üyesi Yetiştirme Programına İlişkin Esas ve Usullere göre;</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baseline="0" dirty="0" smtClean="0">
                        <a:solidFill>
                          <a:schemeClr val="tx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kern="1200" baseline="0" dirty="0" smtClean="0">
                          <a:solidFill>
                            <a:schemeClr val="tx1"/>
                          </a:solidFill>
                          <a:latin typeface="+mn-lt"/>
                          <a:ea typeface="+mn-ea"/>
                          <a:cs typeface="+mn-cs"/>
                        </a:rPr>
                        <a:t>Kaynak Aktarımı</a:t>
                      </a:r>
                    </a:p>
                    <a:p>
                      <a:pPr marL="285750" indent="-285750" algn="just">
                        <a:buFont typeface="Wingdings" pitchFamily="2" charset="2"/>
                        <a:buChar char="v"/>
                      </a:pPr>
                      <a:r>
                        <a:rPr lang="tr-TR" sz="1800" b="0" dirty="0" smtClean="0">
                          <a:solidFill>
                            <a:schemeClr val="tx1"/>
                          </a:solidFill>
                        </a:rPr>
                        <a:t>2547 sayılı Kanunun 10 uncu maddesi uyarınca yurt içinde ve yurt dışında öğretim üyesi yetiştirilmesi amacıyla Yükseköğretim Kurulu bütçesinin mevcut veya yeni açılacak tertiplerine kaydedilen ödenekten ÖYP çerçevesinde desteklenmesine karar verilen başvurulara ilişkin YÖK Yürütme Kurulu tarafından uygun görülen tutarlar, </a:t>
                      </a:r>
                      <a:r>
                        <a:rPr lang="tr-TR" sz="1800" b="1" dirty="0" smtClean="0">
                          <a:solidFill>
                            <a:schemeClr val="tx1"/>
                          </a:solidFill>
                        </a:rPr>
                        <a:t>tahakkuk ettirilmek suretiyle ilgili yükseköğretim kurumu bütçesine</a:t>
                      </a:r>
                      <a:r>
                        <a:rPr lang="tr-TR" sz="1800" b="0" dirty="0" smtClean="0">
                          <a:solidFill>
                            <a:schemeClr val="tx1"/>
                          </a:solidFill>
                        </a:rPr>
                        <a:t> aktarılır. ÖYP kapsamında, yükseköğretim kurumlarına aktarılan tutarların karşılığı, ilgili yükseköğretim kurumu tarafından bir yandan </a:t>
                      </a:r>
                      <a:r>
                        <a:rPr lang="tr-TR" sz="1800" b="1" dirty="0" smtClean="0">
                          <a:solidFill>
                            <a:schemeClr val="tx1"/>
                          </a:solidFill>
                        </a:rPr>
                        <a:t>(B) işaretli cetveline öz gelir</a:t>
                      </a:r>
                      <a:r>
                        <a:rPr lang="tr-TR" sz="1800" b="0" dirty="0" smtClean="0">
                          <a:solidFill>
                            <a:schemeClr val="tx1"/>
                          </a:solidFill>
                        </a:rPr>
                        <a:t>, diğer yandan </a:t>
                      </a:r>
                      <a:r>
                        <a:rPr lang="tr-TR" sz="1800" b="1" dirty="0" smtClean="0">
                          <a:solidFill>
                            <a:schemeClr val="tx1"/>
                          </a:solidFill>
                        </a:rPr>
                        <a:t>(A) işaretli cetvele ödenek</a:t>
                      </a:r>
                      <a:r>
                        <a:rPr lang="tr-TR" sz="1800" b="0" dirty="0" smtClean="0">
                          <a:solidFill>
                            <a:schemeClr val="tx1"/>
                          </a:solidFill>
                        </a:rPr>
                        <a:t> olarak kaydedilir. Kaynak aktarımı, ÖYP araştırma görevlilerinin lisansüstü eğitim gördükleri yükseköğretim kurumlarına yapılır. ÖYP araştırma görevlisi kadrosuna atananlar için kaynak aktarımı Yürütme Kurulu kararı üzerine yapılır. </a:t>
                      </a:r>
                    </a:p>
                    <a:p>
                      <a:pPr marL="285750" indent="-285750" algn="just">
                        <a:buFont typeface="Wingdings" pitchFamily="2" charset="2"/>
                        <a:buChar char="v"/>
                      </a:pPr>
                      <a:r>
                        <a:rPr lang="tr-TR" sz="1800" b="0" dirty="0" smtClean="0">
                          <a:solidFill>
                            <a:schemeClr val="tx1"/>
                          </a:solidFill>
                        </a:rPr>
                        <a:t>2010 yılından önce ÖYP’ ye dahil olan araştırma görevlilerine Yükseköğretim Kurulu tarafından kaynak aktarımı yapılmaz.</a:t>
                      </a:r>
                    </a:p>
                    <a:p>
                      <a:pPr marL="0" indent="0" algn="just">
                        <a:buFont typeface="Wingdings" pitchFamily="2" charset="2"/>
                        <a:buNone/>
                      </a:pPr>
                      <a:endParaRPr lang="tr-TR" sz="1600" b="0" dirty="0" smtClean="0">
                        <a:solidFill>
                          <a:schemeClr val="tx1"/>
                        </a:solidFill>
                      </a:endParaRPr>
                    </a:p>
                    <a:p>
                      <a:pPr marL="285750" indent="-285750" algn="just">
                        <a:buFont typeface="Wingdings" pitchFamily="2" charset="2"/>
                        <a:buChar char="v"/>
                      </a:pPr>
                      <a:endParaRPr lang="tr-TR" sz="1000" b="0" kern="1200" baseline="0" dirty="0" smtClean="0">
                        <a:solidFill>
                          <a:schemeClr val="accent4">
                            <a:lumMod val="75000"/>
                          </a:schemeClr>
                        </a:solidFill>
                        <a:latin typeface="+mn-lt"/>
                        <a:ea typeface="+mn-ea"/>
                        <a:cs typeface="+mn-cs"/>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26359695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48825032"/>
              </p:ext>
            </p:extLst>
          </p:nvPr>
        </p:nvGraphicFramePr>
        <p:xfrm>
          <a:off x="179512" y="188640"/>
          <a:ext cx="8640960" cy="6218409"/>
        </p:xfrm>
        <a:graphic>
          <a:graphicData uri="http://schemas.openxmlformats.org/drawingml/2006/table">
            <a:tbl>
              <a:tblPr firstRow="1" bandRow="1">
                <a:effectLst/>
                <a:tableStyleId>{ED083AE6-46FA-4A59-8FB0-9F97EB10719F}</a:tableStyleId>
              </a:tblPr>
              <a:tblGrid>
                <a:gridCol w="8640960"/>
              </a:tblGrid>
              <a:tr h="648072">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(2)</a:t>
                      </a:r>
                      <a:endParaRPr lang="tr-TR" sz="1600" b="1" dirty="0">
                        <a:solidFill>
                          <a:schemeClr val="bg1"/>
                        </a:solidFill>
                      </a:endParaRPr>
                    </a:p>
                  </a:txBody>
                  <a:tcPr marL="91432" marR="91432" marT="45722" marB="45722" anchor="ctr">
                    <a:solidFill>
                      <a:schemeClr val="accent4">
                        <a:lumMod val="75000"/>
                      </a:schemeClr>
                    </a:solidFill>
                  </a:tcPr>
                </a:tc>
              </a:tr>
              <a:tr h="5570337">
                <a:tc>
                  <a:txBody>
                    <a:bodyPr/>
                    <a:lstStyle/>
                    <a:p>
                      <a:pPr lvl="0" algn="just"/>
                      <a:r>
                        <a:rPr lang="tr-TR" sz="1400" b="0" kern="1200" dirty="0" smtClean="0">
                          <a:solidFill>
                            <a:schemeClr val="tx1"/>
                          </a:solidFill>
                          <a:latin typeface="+mn-lt"/>
                          <a:ea typeface="+mn-ea"/>
                          <a:cs typeface="+mn-cs"/>
                        </a:rPr>
                        <a:t>       </a:t>
                      </a:r>
                      <a:r>
                        <a:rPr lang="tr-TR" sz="1800" b="1" dirty="0" smtClean="0">
                          <a:solidFill>
                            <a:prstClr val="black"/>
                          </a:solidFill>
                        </a:rPr>
                        <a:t>Her bir araştırma görevlisi için eğitim ve öğretim amacıyla tahsis edilen kaynaklar</a:t>
                      </a:r>
                      <a:r>
                        <a:rPr lang="tr-TR" sz="1800" dirty="0" smtClean="0">
                          <a:solidFill>
                            <a:prstClr val="black"/>
                          </a:solidFill>
                        </a:rPr>
                        <a:t>; </a:t>
                      </a:r>
                    </a:p>
                    <a:p>
                      <a:pPr lvl="0" algn="just"/>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ÖYP kapsamındaki proje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Yurtiçi ve yurtdışında yapılacak  yabancı dil eğitim-öğretim masrafları,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Lisansüstü eğitimin tez aşamasında yurt dışında sürdürülecek bir bölümüne ilişkin araştırma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Eğitim-öğretim için gerekli alımlar,</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Temel ofis ekipmanları, sarf malzemeleri, makine-teçhizat alımı, bakımı, onarımı ve destek harcamaları,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Araştırma görevlileri ile bunların danışmanlarının yılda toplam 15 günü geçmeyecek şekilde yurt içi ve yurt dışı bilimsel toplantılara katılmaları,</a:t>
                      </a:r>
                    </a:p>
                    <a:p>
                      <a:pPr marL="285750" lvl="0" indent="-285750" algn="just">
                        <a:buFont typeface="Wingdings" pitchFamily="2" charset="2"/>
                        <a:buChar char="Ø"/>
                      </a:pPr>
                      <a:endParaRPr lang="tr-TR" sz="1800" dirty="0" smtClean="0">
                        <a:solidFill>
                          <a:prstClr val="black"/>
                        </a:solidFill>
                      </a:endParaRPr>
                    </a:p>
                    <a:p>
                      <a:pPr lvl="0" algn="just"/>
                      <a:r>
                        <a:rPr lang="tr-TR" sz="1800" dirty="0" smtClean="0">
                          <a:solidFill>
                            <a:prstClr val="black"/>
                          </a:solidFill>
                        </a:rPr>
                        <a:t>için kullanılır. </a:t>
                      </a:r>
                      <a:endParaRPr lang="tr-TR" sz="1600" b="0" dirty="0" smtClean="0">
                        <a:solidFill>
                          <a:schemeClr val="tx1"/>
                        </a:solidFill>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6076260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188640"/>
            <a:ext cx="8703496" cy="6340197"/>
          </a:xfrm>
          <a:prstGeom prst="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endParaRPr lang="tr-TR" sz="1600" b="1" dirty="0" smtClean="0">
              <a:solidFill>
                <a:prstClr val="black"/>
              </a:solidFill>
            </a:endParaRPr>
          </a:p>
          <a:p>
            <a:pPr lvl="0" algn="ctr"/>
            <a:r>
              <a:rPr lang="tr-TR" b="1" dirty="0" smtClean="0">
                <a:solidFill>
                  <a:prstClr val="black"/>
                </a:solidFill>
              </a:rPr>
              <a:t>Kaynakların Kullanımı</a:t>
            </a:r>
            <a:endParaRPr lang="tr-TR" dirty="0" smtClean="0">
              <a:solidFill>
                <a:prstClr val="black"/>
              </a:solidFill>
            </a:endParaRPr>
          </a:p>
          <a:p>
            <a:pPr lvl="0" algn="just"/>
            <a:endParaRPr lang="tr-TR" sz="1600" dirty="0" smtClean="0">
              <a:solidFill>
                <a:prstClr val="black"/>
              </a:solidFill>
            </a:endParaRPr>
          </a:p>
          <a:p>
            <a:pPr lvl="0" algn="just"/>
            <a:r>
              <a:rPr lang="tr-TR" dirty="0" smtClean="0">
                <a:solidFill>
                  <a:prstClr val="black"/>
                </a:solidFill>
              </a:rPr>
              <a:t>ÖYP </a:t>
            </a:r>
            <a:r>
              <a:rPr lang="tr-TR" dirty="0">
                <a:solidFill>
                  <a:prstClr val="black"/>
                </a:solidFill>
              </a:rPr>
              <a:t>kapsamında yükseköğretim kuramlarına ödenen tutarlardan yapılacak ödemelere ilişkin gider gerçekleştirme işlemleri ÖYP Kurum Koordinasyon Birimi tarafından yerine getirilir</a:t>
            </a:r>
            <a:r>
              <a:rPr lang="tr-TR" dirty="0" smtClean="0">
                <a:solidFill>
                  <a:prstClr val="black"/>
                </a:solidFill>
              </a:rPr>
              <a:t>.</a:t>
            </a:r>
          </a:p>
          <a:p>
            <a:pPr lvl="0" algn="just"/>
            <a:endParaRPr lang="tr-TR" dirty="0" smtClean="0">
              <a:solidFill>
                <a:prstClr val="black"/>
              </a:solidFill>
            </a:endParaRPr>
          </a:p>
          <a:p>
            <a:pPr lvl="0" algn="ctr"/>
            <a:r>
              <a:rPr lang="tr-TR" b="1" dirty="0" smtClean="0">
                <a:solidFill>
                  <a:prstClr val="black"/>
                </a:solidFill>
              </a:rPr>
              <a:t>Aktarma ve iade</a:t>
            </a:r>
          </a:p>
          <a:p>
            <a:pPr lvl="0" algn="ctr"/>
            <a:endParaRPr lang="tr-TR" b="1" dirty="0" smtClean="0">
              <a:solidFill>
                <a:prstClr val="black"/>
              </a:solidFill>
            </a:endParaRPr>
          </a:p>
          <a:p>
            <a:pPr lvl="0" algn="just"/>
            <a:r>
              <a:rPr lang="tr-TR" dirty="0">
                <a:solidFill>
                  <a:prstClr val="black"/>
                </a:solidFill>
              </a:rPr>
              <a:t>ÖYP kapsamında yükseköğretim kuramlarına ödenen tutarlar her bir ÖYP araştırma görevlisi </a:t>
            </a:r>
            <a:r>
              <a:rPr lang="tr-TR" dirty="0" smtClean="0">
                <a:solidFill>
                  <a:prstClr val="black"/>
                </a:solidFill>
              </a:rPr>
              <a:t>için </a:t>
            </a:r>
            <a:r>
              <a:rPr lang="tr-TR" dirty="0">
                <a:solidFill>
                  <a:prstClr val="black"/>
                </a:solidFill>
              </a:rPr>
              <a:t>Usul ve Esaslara uygun olarak harcanır. Amacı doğrultusunda kullanılamayacağı anlaşılan tutarlar arasında ve diğer gider gruplarına aktarma yapılamaz. Bu kapsamda yükseköğretim kuramlarına aktarılan tutarlardan kullanılmayanlar, YÖK’ün ilgili hesaplarına iade edilir</a:t>
            </a:r>
            <a:r>
              <a:rPr lang="tr-TR" dirty="0" smtClean="0">
                <a:solidFill>
                  <a:prstClr val="black"/>
                </a:solidFill>
              </a:rPr>
              <a:t>.</a:t>
            </a:r>
          </a:p>
          <a:p>
            <a:pPr lvl="0" algn="just"/>
            <a:endParaRPr lang="tr-TR" dirty="0">
              <a:solidFill>
                <a:prstClr val="black"/>
              </a:solidFill>
            </a:endParaRPr>
          </a:p>
          <a:p>
            <a:pPr lvl="0" algn="ctr"/>
            <a:r>
              <a:rPr lang="tr-TR" b="1" dirty="0">
                <a:solidFill>
                  <a:prstClr val="black"/>
                </a:solidFill>
              </a:rPr>
              <a:t>Harcama </a:t>
            </a:r>
            <a:r>
              <a:rPr lang="tr-TR" b="1" dirty="0" smtClean="0">
                <a:solidFill>
                  <a:prstClr val="black"/>
                </a:solidFill>
              </a:rPr>
              <a:t>Belgeleri </a:t>
            </a:r>
            <a:r>
              <a:rPr lang="tr-TR" b="1" dirty="0">
                <a:solidFill>
                  <a:prstClr val="black"/>
                </a:solidFill>
              </a:rPr>
              <a:t>ve </a:t>
            </a:r>
            <a:r>
              <a:rPr lang="tr-TR" b="1" dirty="0" smtClean="0">
                <a:solidFill>
                  <a:prstClr val="black"/>
                </a:solidFill>
              </a:rPr>
              <a:t>Muhafazası</a:t>
            </a:r>
          </a:p>
          <a:p>
            <a:pPr lvl="0" algn="ctr"/>
            <a:endParaRPr lang="tr-TR" b="1" dirty="0">
              <a:solidFill>
                <a:prstClr val="black"/>
              </a:solidFill>
            </a:endParaRPr>
          </a:p>
          <a:p>
            <a:pPr lvl="0" algn="just"/>
            <a:r>
              <a:rPr lang="tr-TR" dirty="0" smtClean="0">
                <a:solidFill>
                  <a:prstClr val="black"/>
                </a:solidFill>
              </a:rPr>
              <a:t>ÖYP </a:t>
            </a:r>
            <a:r>
              <a:rPr lang="tr-TR" dirty="0">
                <a:solidFill>
                  <a:prstClr val="black"/>
                </a:solidFill>
              </a:rPr>
              <a:t>kapsamında yapılan harcamaların belgelendirilmesinde Merkezi Yönetim Harcama Belgeleri Yönetmeliği hükümleri uygulanır. ÖYP faaliyetleri ile ilgili her türlü işlem ve harcamalara ilişkin belgelerin nüshaları, ilgili yükseköğretim kurumu ÖYP Kurum Koordinasyon Birimlerinde genel hükümlere göre muhafaza edilir ve denetime hazır halde bulundurulur</a:t>
            </a:r>
            <a:r>
              <a:rPr lang="tr-TR" dirty="0" smtClean="0">
                <a:solidFill>
                  <a:prstClr val="black"/>
                </a:solidFill>
              </a:rPr>
              <a:t>.</a:t>
            </a:r>
          </a:p>
          <a:p>
            <a:pPr lvl="0" algn="just"/>
            <a:endParaRPr lang="tr-TR" sz="1600" dirty="0">
              <a:solidFill>
                <a:prstClr val="black"/>
              </a:solidFill>
            </a:endParaRPr>
          </a:p>
        </p:txBody>
      </p:sp>
    </p:spTree>
    <p:extLst>
      <p:ext uri="{BB962C8B-B14F-4D97-AF65-F5344CB8AC3E}">
        <p14:creationId xmlns:p14="http://schemas.microsoft.com/office/powerpoint/2010/main" val="4315437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52526406"/>
              </p:ext>
            </p:extLst>
          </p:nvPr>
        </p:nvGraphicFramePr>
        <p:xfrm>
          <a:off x="251520" y="188640"/>
          <a:ext cx="8712200" cy="6524656"/>
        </p:xfrm>
        <a:graphic>
          <a:graphicData uri="http://schemas.openxmlformats.org/drawingml/2006/table">
            <a:tbl>
              <a:tblPr firstRow="1" bandRow="1">
                <a:effectLst/>
                <a:tableStyleId>{ED083AE6-46FA-4A59-8FB0-9F97EB10719F}</a:tableStyleId>
              </a:tblPr>
              <a:tblGrid>
                <a:gridCol w="8712200"/>
              </a:tblGrid>
              <a:tr h="346980">
                <a:tc>
                  <a:txBody>
                    <a:bodyPr/>
                    <a:lstStyle/>
                    <a:p>
                      <a:pPr algn="ctr"/>
                      <a:r>
                        <a:rPr lang="tr-TR" sz="2400" b="1" dirty="0" smtClean="0">
                          <a:solidFill>
                            <a:schemeClr val="bg1"/>
                          </a:solidFill>
                        </a:rPr>
                        <a:t>Maliye Bakanlığı Bütçe ve Mali Kontrol Genel Müdürlüğünün 30.12.2013 tarihli ve 13434 sayılı yazısı</a:t>
                      </a:r>
                      <a:endParaRPr lang="tr-TR" sz="2400" b="1" dirty="0">
                        <a:solidFill>
                          <a:schemeClr val="bg1"/>
                        </a:solidFill>
                      </a:endParaRPr>
                    </a:p>
                  </a:txBody>
                  <a:tcPr marL="91432" marR="91432" marT="45722" marB="45722" anchor="ctr">
                    <a:solidFill>
                      <a:schemeClr val="accent4">
                        <a:lumMod val="75000"/>
                      </a:schemeClr>
                    </a:solidFill>
                  </a:tcPr>
                </a:tc>
              </a:tr>
              <a:tr h="5701692">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Öğretim üyesi yetiştirme programı kapsamında aktarılan tutarlar üniversite ve ileri teknoloji enstitüleri bütçelerinin (B) işaretli cetvelinde 04.5.1.10 “YÖK Öğretim Üyesi Yetiştirme Programı Destekleri” gelir ekonomik koduna gelir, (A) işaretli cetvelinde 09.4.2.20 “Öğretim Üyesi Yetiştirme Programı” fonksiyonel kodunda ilgili ekonomik kodlara gider kaydedilerek kullanılacaktır.</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Yükseköğretim Kurlu Başkanlığınca yıl içinde ödenen tutarlar, üniversite ve ileri teknoloji enstitülerince gelir fazlası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kullanılacaktır. Gelir kaydedilen tutarlardan yılı içerisinde kullanılmayan kısımlar ise ertesi yıl bütçesinde likit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kullanıma devam edilebilecektir. Aktarılan tutarlardan kullanılmayacağı anlaşılan kısımlar , ilgili </a:t>
                      </a:r>
                      <a:r>
                        <a:rPr lang="tr-TR" sz="2000" b="0" kern="1200" baseline="0" dirty="0" err="1" smtClean="0">
                          <a:solidFill>
                            <a:schemeClr val="tx1"/>
                          </a:solidFill>
                          <a:latin typeface="+mn-lt"/>
                          <a:ea typeface="+mn-ea"/>
                          <a:cs typeface="+mn-cs"/>
                        </a:rPr>
                        <a:t>red</a:t>
                      </a:r>
                      <a:r>
                        <a:rPr lang="tr-TR" sz="2000" b="0" kern="1200" baseline="0" dirty="0" smtClean="0">
                          <a:solidFill>
                            <a:schemeClr val="tx1"/>
                          </a:solidFill>
                          <a:latin typeface="+mn-lt"/>
                          <a:ea typeface="+mn-ea"/>
                          <a:cs typeface="+mn-cs"/>
                        </a:rPr>
                        <a:t> ve iade gelir kodundan Yükseköğretim Kurulu Başkanlığına iade edilecektir.</a:t>
                      </a: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34288566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6423" y="260648"/>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p>
        </p:txBody>
      </p:sp>
      <p:graphicFrame>
        <p:nvGraphicFramePr>
          <p:cNvPr id="4" name="Tablo 3"/>
          <p:cNvGraphicFramePr>
            <a:graphicFrameLocks noGrp="1"/>
          </p:cNvGraphicFramePr>
          <p:nvPr>
            <p:extLst>
              <p:ext uri="{D42A27DB-BD31-4B8C-83A1-F6EECF244321}">
                <p14:modId xmlns:p14="http://schemas.microsoft.com/office/powerpoint/2010/main" val="1391474820"/>
              </p:ext>
            </p:extLst>
          </p:nvPr>
        </p:nvGraphicFramePr>
        <p:xfrm>
          <a:off x="440218" y="1340768"/>
          <a:ext cx="8280920" cy="5312390"/>
        </p:xfrm>
        <a:graphic>
          <a:graphicData uri="http://schemas.openxmlformats.org/drawingml/2006/table">
            <a:tbl>
              <a:tblPr firstRow="1" bandRow="1"/>
              <a:tblGrid>
                <a:gridCol w="6809468">
                  <a:extLst>
                    <a:ext uri="{9D8B030D-6E8A-4147-A177-3AD203B41FA5}">
                      <a16:colId xmlns:a16="http://schemas.microsoft.com/office/drawing/2014/main" xmlns="" val="20000"/>
                    </a:ext>
                  </a:extLst>
                </a:gridCol>
                <a:gridCol w="1471452">
                  <a:extLst>
                    <a:ext uri="{9D8B030D-6E8A-4147-A177-3AD203B41FA5}">
                      <a16:colId xmlns:a16="http://schemas.microsoft.com/office/drawing/2014/main" xmlns="" val="20001"/>
                    </a:ext>
                  </a:extLst>
                </a:gridCol>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a:solidFill>
                            <a:schemeClr val="bg1"/>
                          </a:solidFill>
                        </a:rPr>
                        <a:t>10/2/1954 tarihli ve 6245 sayılı Harcırah Kanunu </a:t>
                      </a:r>
                      <a:br>
                        <a:rPr lang="tr-TR" sz="1800" b="1" dirty="0">
                          <a:solidFill>
                            <a:schemeClr val="bg1"/>
                          </a:solidFill>
                        </a:rPr>
                      </a:br>
                      <a:r>
                        <a:rPr lang="tr-TR" sz="1800" b="1" dirty="0">
                          <a:solidFill>
                            <a:schemeClr val="bg1"/>
                          </a:solidFill>
                        </a:rPr>
                        <a:t>Hükümleri Uyarınca Verilecek Gündelikler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xmlns="" val="10000"/>
                  </a:ext>
                </a:extLst>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a:solidFill>
                            <a:schemeClr val="bg1"/>
                          </a:solidFill>
                        </a:rPr>
                        <a:t>201</a:t>
                      </a:r>
                      <a:r>
                        <a:rPr lang="en-US" sz="1800" b="1" dirty="0">
                          <a:solidFill>
                            <a:schemeClr val="bg1"/>
                          </a:solidFill>
                        </a:rPr>
                        <a:t>7</a:t>
                      </a:r>
                      <a:r>
                        <a:rPr lang="tr-TR" sz="1800" b="1" dirty="0">
                          <a:solidFill>
                            <a:schemeClr val="bg1"/>
                          </a:solidFill>
                        </a:rPr>
                        <a:t> YILI MERKEZİ YÖNETİM BÜTÇE KANUNU H CETVELİ</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xmlns="" val="10001"/>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800" b="1" dirty="0">
                          <a:solidFill>
                            <a:srgbClr val="002060"/>
                          </a:solidFill>
                        </a:rPr>
                        <a:t>48,25</a:t>
                      </a:r>
                      <a:r>
                        <a:rPr lang="tr-TR" sz="1800" b="1" dirty="0">
                          <a:solidFill>
                            <a:srgbClr val="002060"/>
                          </a:solidFill>
                        </a:rPr>
                        <a:t> TL</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xmlns="" val="10002"/>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a:solidFill>
                            <a:srgbClr val="002060"/>
                          </a:solidFill>
                        </a:rPr>
                        <a:t> </a:t>
                      </a:r>
                      <a:r>
                        <a:rPr lang="en-US" sz="1800" b="1" dirty="0">
                          <a:solidFill>
                            <a:srgbClr val="002060"/>
                          </a:solidFill>
                        </a:rPr>
                        <a:t>45</a:t>
                      </a:r>
                      <a:r>
                        <a:rPr lang="tr-TR" sz="1800" b="1" dirty="0">
                          <a:solidFill>
                            <a:srgbClr val="002060"/>
                          </a:solidFill>
                        </a:rPr>
                        <a:t>,00 TL</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xmlns="" val="10003"/>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800" b="1" dirty="0">
                          <a:solidFill>
                            <a:srgbClr val="002060"/>
                          </a:solidFill>
                        </a:rPr>
                        <a:t>42,25</a:t>
                      </a:r>
                      <a:r>
                        <a:rPr lang="tr-TR" sz="1800" b="1" dirty="0">
                          <a:solidFill>
                            <a:srgbClr val="002060"/>
                          </a:solidFill>
                        </a:rPr>
                        <a:t> TL</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xmlns="" val="10004"/>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800" b="1" dirty="0">
                          <a:solidFill>
                            <a:srgbClr val="002060"/>
                          </a:solidFill>
                        </a:rPr>
                        <a:t>37,25</a:t>
                      </a:r>
                      <a:r>
                        <a:rPr lang="tr-TR" sz="1800" b="1" baseline="0" dirty="0">
                          <a:solidFill>
                            <a:srgbClr val="002060"/>
                          </a:solidFill>
                        </a:rPr>
                        <a:t> </a:t>
                      </a:r>
                      <a:r>
                        <a:rPr lang="tr-TR" sz="1800" b="1" dirty="0">
                          <a:solidFill>
                            <a:srgbClr val="002060"/>
                          </a:solidFill>
                        </a:rPr>
                        <a:t>TL</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xmlns="" val="10005"/>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800" b="1" dirty="0">
                          <a:solidFill>
                            <a:srgbClr val="002060"/>
                          </a:solidFill>
                        </a:rPr>
                        <a:t>36,25</a:t>
                      </a:r>
                      <a:r>
                        <a:rPr lang="tr-TR" sz="1800" b="1" dirty="0">
                          <a:solidFill>
                            <a:srgbClr val="002060"/>
                          </a:solidFill>
                        </a:rPr>
                        <a:t> TL</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xmlns="" val="10006"/>
                  </a:ext>
                </a:extLst>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lang="tr-TR" sz="1600" b="1" dirty="0" smtClean="0">
                          <a:solidFill>
                            <a:srgbClr val="002060"/>
                          </a:solidFill>
                        </a:rPr>
                        <a:t>6245 sayılı Harcırah Kanununun 33 üncü maddesinin (b) fıkrasına göre yatacak yer temini için ödenecek ücretlerin hesabında gündeliklerinin %50 artırımlı miktarı, (d) fıkrasına göre yapılacak ödemelerde ise görevlendirmenin ilk 10 günü için  gündeliklerinin %50 artırımlı miktarı, takip eden 80 günü için gündeliklerinin %50 si, müteakip 90 günü için ise müstahak oldukları gündeliklerinin %40’ı esas alınır.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5197134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tarihimdeki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06399854"/>
              </p:ext>
            </p:extLst>
          </p:nvPr>
        </p:nvGraphicFramePr>
        <p:xfrm>
          <a:off x="395536" y="764704"/>
          <a:ext cx="8424936" cy="5068398"/>
        </p:xfrm>
        <a:graphic>
          <a:graphicData uri="http://schemas.openxmlformats.org/drawingml/2006/table">
            <a:tbl>
              <a:tblPr firstRow="1" bandRow="1"/>
              <a:tblGrid>
                <a:gridCol w="5704394">
                  <a:extLst>
                    <a:ext uri="{9D8B030D-6E8A-4147-A177-3AD203B41FA5}">
                      <a16:colId xmlns:a16="http://schemas.microsoft.com/office/drawing/2014/main" xmlns="" val="20000"/>
                    </a:ext>
                  </a:extLst>
                </a:gridCol>
                <a:gridCol w="2720542">
                  <a:extLst>
                    <a:ext uri="{9D8B030D-6E8A-4147-A177-3AD203B41FA5}">
                      <a16:colId xmlns:a16="http://schemas.microsoft.com/office/drawing/2014/main" xmlns="" val="20001"/>
                    </a:ext>
                  </a:extLst>
                </a:gridCol>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bg1"/>
                          </a:solidFill>
                          <a:latin typeface="Arial" panose="020B0604020202020204" pitchFamily="34" charset="0"/>
                          <a:cs typeface="Arial" panose="020B0604020202020204" pitchFamily="34" charset="0"/>
                        </a:rPr>
                        <a:t>“</a:t>
                      </a:r>
                      <a:r>
                        <a:rPr lang="tr-TR" sz="1800" u="sng" kern="1200" dirty="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a:solidFill>
                            <a:schemeClr val="bg1"/>
                          </a:solidFill>
                          <a:latin typeface="Arial" panose="020B0604020202020204" pitchFamily="34" charset="0"/>
                          <a:cs typeface="Arial" panose="020B0604020202020204" pitchFamily="34" charset="0"/>
                        </a:rPr>
                        <a:t> ile “</a:t>
                      </a:r>
                      <a:r>
                        <a:rPr lang="tr-TR" sz="1800" u="sng" kern="1200" dirty="0">
                          <a:solidFill>
                            <a:schemeClr val="bg1"/>
                          </a:solidFill>
                          <a:latin typeface="Arial" panose="020B0604020202020204" pitchFamily="34" charset="0"/>
                          <a:cs typeface="Arial" panose="020B0604020202020204" pitchFamily="34" charset="0"/>
                        </a:rPr>
                        <a:t>Yurtdışı Gündeliklerine Dair Karar</a:t>
                      </a:r>
                      <a:r>
                        <a:rPr lang="tr-TR" sz="1800" kern="1200" dirty="0">
                          <a:solidFill>
                            <a:schemeClr val="bg1"/>
                          </a:solidFill>
                          <a:latin typeface="Arial" panose="020B0604020202020204" pitchFamily="34" charset="0"/>
                          <a:cs typeface="Arial" panose="020B0604020202020204" pitchFamily="34" charset="0"/>
                        </a:rPr>
                        <a:t>” 10/01/2016</a:t>
                      </a:r>
                      <a:r>
                        <a:rPr lang="tr-TR" sz="1800" kern="1200" baseline="0" dirty="0">
                          <a:solidFill>
                            <a:schemeClr val="bg1"/>
                          </a:solidFill>
                          <a:latin typeface="Arial" panose="020B0604020202020204" pitchFamily="34" charset="0"/>
                          <a:cs typeface="Arial" panose="020B0604020202020204" pitchFamily="34" charset="0"/>
                        </a:rPr>
                        <a:t> tarihli ve  8363 sayılı BKK)</a:t>
                      </a:r>
                      <a:endParaRPr lang="tr-TR" sz="1800" kern="1200" dirty="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xmlns="" val="10000"/>
                  </a:ext>
                </a:extLst>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extLst>
                  <a:ext uri="{0D108BD9-81ED-4DB2-BD59-A6C34878D82A}">
                    <a16:rowId xmlns:a16="http://schemas.microsoft.com/office/drawing/2014/main" xmlns="" val="10001"/>
                  </a:ext>
                </a:extLst>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600" b="1" dirty="0">
                          <a:solidFill>
                            <a:srgbClr val="002060"/>
                          </a:solidFill>
                        </a:rPr>
                        <a:t>112,54</a:t>
                      </a:r>
                      <a:r>
                        <a:rPr lang="tr-TR" sz="1600" b="1" baseline="0" dirty="0">
                          <a:solidFill>
                            <a:srgbClr val="002060"/>
                          </a:solidFill>
                        </a:rPr>
                        <a:t>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600" b="1" dirty="0">
                          <a:solidFill>
                            <a:srgbClr val="002060"/>
                          </a:solidFill>
                        </a:rPr>
                        <a:t>93,77</a:t>
                      </a:r>
                      <a:r>
                        <a:rPr lang="tr-TR" sz="1600" b="1" dirty="0">
                          <a:solidFill>
                            <a:srgbClr val="002060"/>
                          </a:solidFill>
                        </a:rPr>
                        <a:t> 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extLst>
                  <a:ext uri="{0D108BD9-81ED-4DB2-BD59-A6C34878D82A}">
                    <a16:rowId xmlns:a16="http://schemas.microsoft.com/office/drawing/2014/main" xmlns="" val="10003"/>
                  </a:ext>
                </a:extLst>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en-US" sz="1600" b="1" dirty="0">
                          <a:solidFill>
                            <a:srgbClr val="002060"/>
                          </a:solidFill>
                        </a:rPr>
                        <a:t>75,05</a:t>
                      </a:r>
                      <a:r>
                        <a:rPr lang="tr-TR" sz="1600" b="1" dirty="0">
                          <a:solidFill>
                            <a:srgbClr val="002060"/>
                          </a:solidFill>
                        </a:rPr>
                        <a:t> 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a:solidFill>
                            <a:srgbClr val="002060"/>
                          </a:solidFill>
                          <a:latin typeface="Arial" panose="020B0604020202020204" pitchFamily="34" charset="0"/>
                          <a:ea typeface="+mn-ea"/>
                          <a:cs typeface="Arial" panose="020B0604020202020204" pitchFamily="34" charset="0"/>
                        </a:rPr>
                        <a:t> </a:t>
                      </a:r>
                      <a:r>
                        <a:rPr lang="tr-TR" sz="1600" b="1" u="sng" kern="1200" dirty="0">
                          <a:solidFill>
                            <a:srgbClr val="002060"/>
                          </a:solidFill>
                          <a:latin typeface="Arial" panose="020B0604020202020204" pitchFamily="34" charset="0"/>
                          <a:ea typeface="+mn-ea"/>
                          <a:cs typeface="Arial" panose="020B0604020202020204" pitchFamily="34" charset="0"/>
                        </a:rPr>
                        <a:t>ve</a:t>
                      </a:r>
                      <a:r>
                        <a:rPr lang="tr-TR" sz="1600" b="1" u="sng" kern="1200" baseline="0" dirty="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a:solidFill>
                            <a:srgbClr val="002060"/>
                          </a:solidFill>
                          <a:latin typeface="Arial" panose="020B0604020202020204" pitchFamily="34" charset="0"/>
                          <a:ea typeface="+mn-ea"/>
                          <a:cs typeface="Arial" panose="020B0604020202020204" pitchFamily="34" charset="0"/>
                        </a:rPr>
                        <a:t>% 50 fazlası </a:t>
                      </a:r>
                      <a:r>
                        <a:rPr lang="tr-TR" sz="1600" kern="1200" dirty="0">
                          <a:solidFill>
                            <a:srgbClr val="002060"/>
                          </a:solidFill>
                          <a:latin typeface="Arial" panose="020B0604020202020204" pitchFamily="34" charset="0"/>
                          <a:ea typeface="+mn-ea"/>
                          <a:cs typeface="Arial" panose="020B0604020202020204" pitchFamily="34" charset="0"/>
                        </a:rPr>
                        <a:t>esas alınır.</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701517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260648"/>
            <a:ext cx="8712968"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a:t>
            </a:r>
            <a:r>
              <a:rPr lang="tr-TR" sz="2400" dirty="0" smtClean="0">
                <a:solidFill>
                  <a:schemeClr val="bg2">
                    <a:lumMod val="10000"/>
                  </a:schemeClr>
                </a:solidFill>
                <a:latin typeface="Arial" panose="020B0604020202020204" pitchFamily="34" charset="0"/>
                <a:cs typeface="Arial" panose="020B0604020202020204" pitchFamily="34" charset="0"/>
              </a:rPr>
              <a:t>üzere </a:t>
            </a:r>
            <a:r>
              <a:rPr lang="tr-TR" sz="2400" dirty="0">
                <a:solidFill>
                  <a:schemeClr val="bg2">
                    <a:lumMod val="10000"/>
                  </a:schemeClr>
                </a:solidFill>
                <a:latin typeface="Arial" panose="020B0604020202020204" pitchFamily="34" charset="0"/>
                <a:cs typeface="Arial" panose="020B0604020202020204" pitchFamily="34" charset="0"/>
              </a:rPr>
              <a:t>gündeliklerinin tamamına kadar olan kısmı ayrıca ödenmektedir</a:t>
            </a:r>
            <a:r>
              <a:rPr lang="tr-TR" sz="24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4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4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smtClean="0">
                <a:solidFill>
                  <a:schemeClr val="bg2">
                    <a:lumMod val="10000"/>
                  </a:schemeClr>
                </a:solidFill>
                <a:latin typeface="Arial" panose="020B0604020202020204" pitchFamily="34" charset="0"/>
                <a:cs typeface="Arial" panose="020B0604020202020204" pitchFamily="34" charset="0"/>
              </a:rPr>
              <a:t>Harcırah </a:t>
            </a:r>
            <a:r>
              <a:rPr lang="tr-TR" sz="24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512388780"/>
              </p:ext>
            </p:extLst>
          </p:nvPr>
        </p:nvGraphicFramePr>
        <p:xfrm>
          <a:off x="107504" y="332656"/>
          <a:ext cx="8856984" cy="6048670"/>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xmlns="" val="20000"/>
                    </a:ext>
                  </a:extLst>
                </a:gridCol>
                <a:gridCol w="1405573">
                  <a:extLst>
                    <a:ext uri="{9D8B030D-6E8A-4147-A177-3AD203B41FA5}">
                      <a16:colId xmlns:a16="http://schemas.microsoft.com/office/drawing/2014/main" xmlns="" val="20001"/>
                    </a:ext>
                  </a:extLst>
                </a:gridCol>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NO:54) </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xmlns="" val="10000"/>
                  </a:ext>
                </a:extLst>
              </a:tr>
              <a:tr h="605134">
                <a:tc gridSpan="2">
                  <a:txBody>
                    <a:bodyPr/>
                    <a:lstStyle/>
                    <a:p>
                      <a:r>
                        <a:rPr lang="tr-TR" sz="1200" b="1" dirty="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xmlns="" val="10001"/>
                  </a:ext>
                </a:extLst>
              </a:tr>
              <a:tr h="605134">
                <a:tc gridSpan="2">
                  <a:txBody>
                    <a:bodyPr/>
                    <a:lstStyle/>
                    <a:p>
                      <a:r>
                        <a:rPr lang="tr-TR" sz="1200" b="1" dirty="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xmlns="" val="10002"/>
                  </a:ext>
                </a:extLst>
              </a:tr>
              <a:tr h="1165753">
                <a:tc>
                  <a:txBody>
                    <a:bodyPr/>
                    <a:lstStyle/>
                    <a:p>
                      <a:pPr algn="just"/>
                      <a:r>
                        <a:rPr lang="tr-TR" sz="1200" b="0" dirty="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maddesi gereğince, muhasebe birimlerince </a:t>
                      </a:r>
                      <a:r>
                        <a:rPr lang="tr-TR" sz="1200" b="1" u="sng" dirty="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a:solidFill>
                            <a:schemeClr val="tx1"/>
                          </a:solidFill>
                          <a:latin typeface="Arial" panose="020B0604020202020204" pitchFamily="34" charset="0"/>
                          <a:cs typeface="Arial" panose="020B0604020202020204" pitchFamily="34" charset="0"/>
                        </a:rPr>
                        <a:t>1.</a:t>
                      </a:r>
                      <a:r>
                        <a:rPr lang="en-US" sz="1200" b="1" i="0" u="sng" dirty="0">
                          <a:solidFill>
                            <a:schemeClr val="tx1"/>
                          </a:solidFill>
                          <a:latin typeface="Arial" panose="020B0604020202020204" pitchFamily="34" charset="0"/>
                          <a:cs typeface="Arial" panose="020B0604020202020204" pitchFamily="34" charset="0"/>
                        </a:rPr>
                        <a:t>5</a:t>
                      </a:r>
                      <a:r>
                        <a:rPr lang="tr-TR" sz="1200" b="1" i="0" u="sng" dirty="0">
                          <a:solidFill>
                            <a:schemeClr val="tx1"/>
                          </a:solidFill>
                          <a:latin typeface="Arial" panose="020B0604020202020204" pitchFamily="34" charset="0"/>
                          <a:cs typeface="Arial" panose="020B0604020202020204" pitchFamily="34" charset="0"/>
                        </a:rPr>
                        <a:t>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3"/>
                  </a:ext>
                </a:extLst>
              </a:tr>
              <a:tr h="1162893">
                <a:tc>
                  <a:txBody>
                    <a:bodyPr/>
                    <a:lstStyle/>
                    <a:p>
                      <a:pPr algn="just"/>
                      <a:r>
                        <a:rPr lang="tr-TR" sz="1200" b="0" dirty="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a:solidFill>
                            <a:schemeClr val="tx1"/>
                          </a:solidFill>
                          <a:latin typeface="Arial" panose="020B0604020202020204" pitchFamily="34" charset="0"/>
                          <a:cs typeface="Arial" panose="020B0604020202020204" pitchFamily="34" charset="0"/>
                        </a:rPr>
                        <a:t>veznede bulundurulacak azami TL tutarı</a:t>
                      </a:r>
                      <a:r>
                        <a:rPr lang="tr-TR" sz="1200" b="0" dirty="0">
                          <a:solidFill>
                            <a:schemeClr val="tx1"/>
                          </a:solidFill>
                          <a:latin typeface="Arial" panose="020B0604020202020204" pitchFamily="34" charset="0"/>
                          <a:cs typeface="Arial" panose="020B0604020202020204" pitchFamily="34" charset="0"/>
                        </a:rPr>
                        <a:t>;</a:t>
                      </a:r>
                    </a:p>
                    <a:p>
                      <a:pPr algn="just"/>
                      <a:r>
                        <a:rPr lang="tr-TR" sz="1200" b="0" dirty="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a:solidFill>
                            <a:schemeClr val="tx1"/>
                          </a:solidFill>
                          <a:latin typeface="Arial" panose="020B0604020202020204" pitchFamily="34" charset="0"/>
                          <a:cs typeface="Arial" panose="020B0604020202020204" pitchFamily="34" charset="0"/>
                        </a:rPr>
                        <a:t>8.</a:t>
                      </a:r>
                      <a:r>
                        <a:rPr lang="en-US" sz="1200" b="1" i="0" u="sng" dirty="0">
                          <a:solidFill>
                            <a:schemeClr val="tx1"/>
                          </a:solidFill>
                          <a:latin typeface="Arial" panose="020B0604020202020204" pitchFamily="34" charset="0"/>
                          <a:cs typeface="Arial" panose="020B0604020202020204" pitchFamily="34" charset="0"/>
                        </a:rPr>
                        <a:t>5</a:t>
                      </a:r>
                      <a:r>
                        <a:rPr lang="tr-TR" sz="1200" b="1" i="0" u="sng" dirty="0">
                          <a:solidFill>
                            <a:schemeClr val="tx1"/>
                          </a:solidFill>
                          <a:latin typeface="Arial" panose="020B0604020202020204" pitchFamily="34" charset="0"/>
                          <a:cs typeface="Arial" panose="020B0604020202020204" pitchFamily="34" charset="0"/>
                        </a:rPr>
                        <a:t>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4"/>
                  </a:ext>
                </a:extLst>
              </a:tr>
              <a:tr h="591395">
                <a:tc gridSpan="2">
                  <a:txBody>
                    <a:bodyPr/>
                    <a:lstStyle/>
                    <a:p>
                      <a:pPr marL="0" algn="l" rtl="0" eaLnBrk="1" latinLnBrk="0" hangingPunct="1"/>
                      <a:r>
                        <a:rPr kumimoji="0" lang="tr-TR" sz="1200" b="1" kern="1200" dirty="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5"/>
                  </a:ext>
                </a:extLst>
              </a:tr>
              <a:tr h="647647">
                <a:tc>
                  <a:txBody>
                    <a:bodyPr/>
                    <a:lstStyle/>
                    <a:p>
                      <a:pPr algn="just"/>
                      <a:r>
                        <a:rPr lang="tr-TR" sz="1200" b="0" dirty="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a:solidFill>
                            <a:schemeClr val="tx1"/>
                          </a:solidFill>
                          <a:latin typeface="Arial" panose="020B0604020202020204" pitchFamily="34" charset="0"/>
                          <a:cs typeface="Arial" panose="020B0604020202020204" pitchFamily="34" charset="0"/>
                        </a:rPr>
                        <a:t>8</a:t>
                      </a:r>
                      <a:r>
                        <a:rPr lang="en-US" sz="1200" b="1" i="0" u="sng" dirty="0">
                          <a:solidFill>
                            <a:schemeClr val="tx1"/>
                          </a:solidFill>
                          <a:latin typeface="Arial" panose="020B0604020202020204" pitchFamily="34" charset="0"/>
                          <a:cs typeface="Arial" panose="020B0604020202020204" pitchFamily="34" charset="0"/>
                        </a:rPr>
                        <a:t>5</a:t>
                      </a:r>
                      <a:r>
                        <a:rPr lang="tr-TR" sz="1200" b="1" i="0" u="sng" dirty="0">
                          <a:solidFill>
                            <a:schemeClr val="tx1"/>
                          </a:solidFill>
                          <a:latin typeface="Arial" panose="020B0604020202020204" pitchFamily="34" charset="0"/>
                          <a:cs typeface="Arial" panose="020B0604020202020204" pitchFamily="34" charset="0"/>
                        </a:rPr>
                        <a:t>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94733854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644517091"/>
              </p:ext>
            </p:extLst>
          </p:nvPr>
        </p:nvGraphicFramePr>
        <p:xfrm>
          <a:off x="251520" y="188639"/>
          <a:ext cx="8640960" cy="6477386"/>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xmlns="" val="20000"/>
                    </a:ext>
                  </a:extLst>
                </a:gridCol>
                <a:gridCol w="1189549">
                  <a:extLst>
                    <a:ext uri="{9D8B030D-6E8A-4147-A177-3AD203B41FA5}">
                      <a16:colId xmlns:a16="http://schemas.microsoft.com/office/drawing/2014/main" xmlns="" val="20001"/>
                    </a:ext>
                  </a:extLst>
                </a:gridCol>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NO:54)</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xmlns="" val="10000"/>
                  </a:ext>
                </a:extLst>
              </a:tr>
              <a:tr h="600953">
                <a:tc gridSpan="2">
                  <a:txBody>
                    <a:bodyPr/>
                    <a:lstStyle/>
                    <a:p>
                      <a:pPr algn="just"/>
                      <a:r>
                        <a:rPr lang="tr-TR" sz="1200" b="1" dirty="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xmlns="" val="10001"/>
                  </a:ext>
                </a:extLst>
              </a:tr>
              <a:tr h="360576">
                <a:tc gridSpan="2">
                  <a:txBody>
                    <a:bodyPr/>
                    <a:lstStyle/>
                    <a:p>
                      <a:pPr algn="just"/>
                      <a:r>
                        <a:rPr lang="tr-TR" sz="1200" b="1" dirty="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xmlns="" val="10002"/>
                  </a:ext>
                </a:extLst>
              </a:tr>
              <a:tr h="1203226">
                <a:tc>
                  <a:txBody>
                    <a:bodyPr/>
                    <a:lstStyle/>
                    <a:p>
                      <a:pPr algn="just"/>
                      <a:r>
                        <a:rPr lang="tr-TR" sz="1200" b="0" dirty="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a:solidFill>
                            <a:schemeClr val="tx1"/>
                          </a:solidFill>
                          <a:latin typeface="Arial" panose="020B0604020202020204" pitchFamily="34" charset="0"/>
                          <a:ea typeface="+mn-ea"/>
                          <a:cs typeface="Arial" panose="020B0604020202020204" pitchFamily="34" charset="0"/>
                        </a:rPr>
                        <a:t>2.</a:t>
                      </a:r>
                      <a:r>
                        <a:rPr lang="en-US" sz="1200" b="1" i="0" u="sng" kern="1200" dirty="0">
                          <a:solidFill>
                            <a:schemeClr val="tx1"/>
                          </a:solidFill>
                          <a:latin typeface="Arial" panose="020B0604020202020204" pitchFamily="34" charset="0"/>
                          <a:ea typeface="+mn-ea"/>
                          <a:cs typeface="Arial" panose="020B0604020202020204" pitchFamily="34" charset="0"/>
                        </a:rPr>
                        <a:t>80</a:t>
                      </a:r>
                      <a:r>
                        <a:rPr lang="tr-TR" sz="1200" b="1" i="0" u="sng" kern="1200" dirty="0">
                          <a:solidFill>
                            <a:schemeClr val="tx1"/>
                          </a:solidFill>
                          <a:latin typeface="Arial" panose="020B0604020202020204" pitchFamily="34" charset="0"/>
                          <a:ea typeface="+mn-ea"/>
                          <a:cs typeface="Arial" panose="020B0604020202020204" pitchFamily="34" charset="0"/>
                        </a:rPr>
                        <a:t>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3"/>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xmlns="" val="10004"/>
                  </a:ext>
                </a:extLst>
              </a:tr>
              <a:tr h="841328">
                <a:tc>
                  <a:txBody>
                    <a:bodyPr/>
                    <a:lstStyle/>
                    <a:p>
                      <a:pPr algn="just"/>
                      <a:r>
                        <a:rPr lang="tr-TR" sz="1200" b="0" kern="1200" dirty="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a:solidFill>
                            <a:schemeClr val="tx1"/>
                          </a:solidFill>
                          <a:latin typeface="Arial" panose="020B0604020202020204" pitchFamily="34" charset="0"/>
                          <a:ea typeface="+mn-ea"/>
                          <a:cs typeface="Arial" panose="020B0604020202020204" pitchFamily="34" charset="0"/>
                        </a:rPr>
                        <a:t>5</a:t>
                      </a:r>
                      <a:r>
                        <a:rPr lang="en-US" sz="1200" b="1" i="0" u="sng" kern="1200" dirty="0">
                          <a:solidFill>
                            <a:schemeClr val="tx1"/>
                          </a:solidFill>
                          <a:latin typeface="Arial" panose="020B0604020202020204" pitchFamily="34" charset="0"/>
                          <a:ea typeface="+mn-ea"/>
                          <a:cs typeface="Arial" panose="020B0604020202020204" pitchFamily="34" charset="0"/>
                        </a:rPr>
                        <a:t>5</a:t>
                      </a:r>
                      <a:r>
                        <a:rPr lang="tr-TR" sz="1200" b="1" i="0" u="sng" kern="1200" dirty="0">
                          <a:solidFill>
                            <a:schemeClr val="tx1"/>
                          </a:solidFill>
                          <a:latin typeface="Arial" panose="020B0604020202020204" pitchFamily="34" charset="0"/>
                          <a:ea typeface="+mn-ea"/>
                          <a:cs typeface="Arial" panose="020B0604020202020204" pitchFamily="34" charset="0"/>
                        </a:rPr>
                        <a:t>.000,00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5"/>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xmlns="" val="10006"/>
                  </a:ext>
                </a:extLst>
              </a:tr>
              <a:tr h="600953">
                <a:tc gridSpan="2">
                  <a:txBody>
                    <a:bodyPr/>
                    <a:lstStyle/>
                    <a:p>
                      <a:pPr algn="just"/>
                      <a:r>
                        <a:rPr lang="tr-TR" sz="1200" b="1" dirty="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extLst>
                  <a:ext uri="{0D108BD9-81ED-4DB2-BD59-A6C34878D82A}">
                    <a16:rowId xmlns:a16="http://schemas.microsoft.com/office/drawing/2014/main" xmlns="" val="10007"/>
                  </a:ext>
                </a:extLst>
              </a:tr>
              <a:tr h="360576">
                <a:tc>
                  <a:txBody>
                    <a:bodyPr/>
                    <a:lstStyle/>
                    <a:p>
                      <a:pPr algn="just"/>
                      <a:r>
                        <a:rPr lang="tr-TR" sz="1200" b="1" dirty="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a:solidFill>
                            <a:schemeClr val="tx1"/>
                          </a:solidFill>
                          <a:latin typeface="Arial" panose="020B0604020202020204" pitchFamily="34" charset="0"/>
                          <a:cs typeface="Arial" panose="020B0604020202020204" pitchFamily="34" charset="0"/>
                        </a:rPr>
                        <a:t>4.</a:t>
                      </a:r>
                      <a:r>
                        <a:rPr lang="en-US" sz="1200" b="1" i="0" u="sng" dirty="0">
                          <a:solidFill>
                            <a:schemeClr val="tx1"/>
                          </a:solidFill>
                          <a:latin typeface="Arial" panose="020B0604020202020204" pitchFamily="34" charset="0"/>
                          <a:cs typeface="Arial" panose="020B0604020202020204" pitchFamily="34" charset="0"/>
                        </a:rPr>
                        <a:t>25</a:t>
                      </a:r>
                      <a:r>
                        <a:rPr lang="tr-TR" sz="1200" b="1" i="0" u="sng" dirty="0">
                          <a:solidFill>
                            <a:schemeClr val="tx1"/>
                          </a:solidFill>
                          <a:latin typeface="Arial" panose="020B0604020202020204" pitchFamily="34" charset="0"/>
                          <a:cs typeface="Arial" panose="020B0604020202020204" pitchFamily="34" charset="0"/>
                        </a:rPr>
                        <a:t>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08"/>
                  </a:ext>
                </a:extLst>
              </a:tr>
              <a:tr h="360576">
                <a:tc>
                  <a:txBody>
                    <a:bodyPr/>
                    <a:lstStyle/>
                    <a:p>
                      <a:pPr algn="just"/>
                      <a:r>
                        <a:rPr lang="en-US" sz="1200" b="1" kern="1200" dirty="0">
                          <a:solidFill>
                            <a:schemeClr val="tx1"/>
                          </a:solidFill>
                          <a:latin typeface="Arial" panose="020B0604020202020204" pitchFamily="34" charset="0"/>
                          <a:ea typeface="+mn-ea"/>
                          <a:cs typeface="Arial" panose="020B0604020202020204" pitchFamily="34" charset="0"/>
                        </a:rPr>
                        <a:t>2</a:t>
                      </a:r>
                      <a:r>
                        <a:rPr lang="tr-TR" sz="1200" b="1" kern="1200" dirty="0">
                          <a:solidFill>
                            <a:schemeClr val="tx1"/>
                          </a:solidFill>
                          <a:latin typeface="Arial" panose="020B0604020202020204" pitchFamily="34" charset="0"/>
                          <a:ea typeface="+mn-ea"/>
                          <a:cs typeface="Arial" panose="020B0604020202020204" pitchFamily="34" charset="0"/>
                        </a:rPr>
                        <a:t>. Taşınırların aynı kamu idaresine bağlı harcama birimleri arasındaki devrinde</a:t>
                      </a:r>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r>
                        <a:rPr lang="en-US" sz="1200" b="1" kern="1200" dirty="0">
                          <a:solidFill>
                            <a:schemeClr val="tx1"/>
                          </a:solidFill>
                          <a:latin typeface="Arial" panose="020B0604020202020204" pitchFamily="34" charset="0"/>
                          <a:ea typeface="+mn-ea"/>
                          <a:cs typeface="Arial" panose="020B0604020202020204" pitchFamily="34" charset="0"/>
                        </a:rPr>
                        <a:t>*</a:t>
                      </a:r>
                      <a:r>
                        <a:rPr lang="en-US" sz="1200" b="1" kern="1200" dirty="0" err="1">
                          <a:solidFill>
                            <a:schemeClr val="tx1"/>
                          </a:solidFill>
                          <a:latin typeface="Arial" panose="020B0604020202020204" pitchFamily="34" charset="0"/>
                          <a:ea typeface="+mn-ea"/>
                          <a:cs typeface="Arial" panose="020B0604020202020204" pitchFamily="34" charset="0"/>
                        </a:rPr>
                        <a:t>Belirtilen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limitler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kuruluş</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merkezleri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ile</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büyükşehir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belediyesi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bulunan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illerde</a:t>
                      </a:r>
                      <a:r>
                        <a:rPr lang="en-US" sz="1200" b="1" kern="1200" dirty="0">
                          <a:solidFill>
                            <a:schemeClr val="tx1"/>
                          </a:solidFill>
                          <a:latin typeface="Arial" panose="020B0604020202020204" pitchFamily="34" charset="0"/>
                          <a:ea typeface="+mn-ea"/>
                          <a:cs typeface="Arial" panose="020B0604020202020204" pitchFamily="34" charset="0"/>
                        </a:rPr>
                        <a:t> 3 </a:t>
                      </a:r>
                      <a:r>
                        <a:rPr lang="en-US" sz="1200" b="1" kern="1200" dirty="0" err="1">
                          <a:solidFill>
                            <a:schemeClr val="tx1"/>
                          </a:solidFill>
                          <a:latin typeface="Arial" panose="020B0604020202020204" pitchFamily="34" charset="0"/>
                          <a:ea typeface="+mn-ea"/>
                          <a:cs typeface="Arial" panose="020B0604020202020204" pitchFamily="34" charset="0"/>
                        </a:rPr>
                        <a:t>kat</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olarak</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uygulanır</a:t>
                      </a:r>
                      <a:r>
                        <a:rPr lang="en-US" sz="1200" b="1" kern="1200" dirty="0">
                          <a:solidFill>
                            <a:schemeClr val="tx1"/>
                          </a:solidFill>
                          <a:latin typeface="Arial" panose="020B0604020202020204" pitchFamily="34" charset="0"/>
                          <a:ea typeface="+mn-ea"/>
                          <a:cs typeface="Arial" panose="020B0604020202020204" pitchFamily="34" charset="0"/>
                        </a:rPr>
                        <a:t>.</a:t>
                      </a:r>
                      <a:endParaRPr lang="tr-TR" sz="1200" b="1"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a:solidFill>
                            <a:schemeClr val="tx1"/>
                          </a:solidFill>
                          <a:latin typeface="Arial" panose="020B0604020202020204" pitchFamily="34" charset="0"/>
                          <a:ea typeface="+mn-ea"/>
                          <a:cs typeface="Arial" panose="020B0604020202020204" pitchFamily="34" charset="0"/>
                        </a:rPr>
                        <a:t>2</a:t>
                      </a:r>
                      <a:r>
                        <a:rPr lang="en-US" sz="1200" b="1" i="0" u="sng" kern="1200" dirty="0">
                          <a:solidFill>
                            <a:schemeClr val="tx1"/>
                          </a:solidFill>
                          <a:latin typeface="Arial" panose="020B0604020202020204" pitchFamily="34" charset="0"/>
                          <a:ea typeface="+mn-ea"/>
                          <a:cs typeface="Arial" panose="020B0604020202020204" pitchFamily="34" charset="0"/>
                        </a:rPr>
                        <a:t>1</a:t>
                      </a:r>
                      <a:r>
                        <a:rPr lang="tr-TR" sz="1200" b="1" i="0" u="sng" kern="1200" dirty="0">
                          <a:solidFill>
                            <a:schemeClr val="tx1"/>
                          </a:solidFill>
                          <a:latin typeface="Arial" panose="020B0604020202020204" pitchFamily="34" charset="0"/>
                          <a:ea typeface="+mn-ea"/>
                          <a:cs typeface="Arial" panose="020B0604020202020204" pitchFamily="34" charset="0"/>
                        </a:rPr>
                        <a:t>.000,00</a:t>
                      </a:r>
                      <a:r>
                        <a:rPr lang="tr-TR" sz="1200" b="1" i="0" u="sng" kern="1200" baseline="0" dirty="0">
                          <a:solidFill>
                            <a:schemeClr val="tx1"/>
                          </a:solidFill>
                          <a:latin typeface="Arial" panose="020B0604020202020204" pitchFamily="34" charset="0"/>
                          <a:ea typeface="+mn-ea"/>
                          <a:cs typeface="Arial" panose="020B0604020202020204" pitchFamily="34" charset="0"/>
                        </a:rPr>
                        <a:t> TL</a:t>
                      </a:r>
                      <a:endParaRPr lang="tr-TR" sz="1200" b="1" i="0" u="sng"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91659845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856238680"/>
              </p:ext>
            </p:extLst>
          </p:nvPr>
        </p:nvGraphicFramePr>
        <p:xfrm>
          <a:off x="251520" y="332656"/>
          <a:ext cx="8640763" cy="6139176"/>
        </p:xfrm>
        <a:graphic>
          <a:graphicData uri="http://schemas.openxmlformats.org/drawingml/2006/table">
            <a:tbl>
              <a:tblPr firstRow="1" bandRow="1"/>
              <a:tblGrid>
                <a:gridCol w="2623450">
                  <a:extLst>
                    <a:ext uri="{9D8B030D-6E8A-4147-A177-3AD203B41FA5}">
                      <a16:colId xmlns:a16="http://schemas.microsoft.com/office/drawing/2014/main" xmlns="" val="20000"/>
                    </a:ext>
                  </a:extLst>
                </a:gridCol>
                <a:gridCol w="4649192">
                  <a:extLst>
                    <a:ext uri="{9D8B030D-6E8A-4147-A177-3AD203B41FA5}">
                      <a16:colId xmlns:a16="http://schemas.microsoft.com/office/drawing/2014/main" xmlns="" val="20001"/>
                    </a:ext>
                  </a:extLst>
                </a:gridCol>
                <a:gridCol w="1368121">
                  <a:extLst>
                    <a:ext uri="{9D8B030D-6E8A-4147-A177-3AD203B41FA5}">
                      <a16:colId xmlns:a16="http://schemas.microsoft.com/office/drawing/2014/main" xmlns="" val="20002"/>
                    </a:ext>
                  </a:extLst>
                </a:gridCol>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bg1"/>
                          </a:solidFill>
                        </a:rPr>
                        <a:t>Çeşitli Kanunlara Göre </a:t>
                      </a:r>
                      <a:r>
                        <a:rPr lang="tr-TR" sz="1600" b="1" u="sng" dirty="0">
                          <a:solidFill>
                            <a:schemeClr val="bg1"/>
                          </a:solidFill>
                        </a:rPr>
                        <a:t>Bütçe Kanununda </a:t>
                      </a:r>
                      <a:r>
                        <a:rPr lang="tr-TR" sz="1600" b="1" dirty="0">
                          <a:solidFill>
                            <a:schemeClr val="bg1"/>
                          </a:solidFill>
                        </a:rPr>
                        <a:t>Gösterilmesi Gereken Parasal Sınırlara Ait Cetvel</a:t>
                      </a:r>
                      <a:endParaRPr lang="tr-TR" sz="1600" b="1" kern="1200" dirty="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0"/>
                  </a:ext>
                </a:extLst>
              </a:tr>
              <a:tr h="1009284">
                <a:tc rowSpan="5">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ea typeface="+mn-ea"/>
                          <a:cs typeface="Arial" panose="020B0604020202020204" pitchFamily="34" charset="0"/>
                        </a:rPr>
                        <a:t>2- 2016 yılı Merkezi Yönetim Bütçe Kanunu İ</a:t>
                      </a:r>
                      <a:r>
                        <a:rPr lang="tr-TR" sz="1400" b="1" kern="1200" baseline="0" dirty="0">
                          <a:solidFill>
                            <a:schemeClr val="bg1"/>
                          </a:solidFill>
                          <a:latin typeface="Arial" panose="020B0604020202020204" pitchFamily="34" charset="0"/>
                          <a:ea typeface="+mn-ea"/>
                          <a:cs typeface="Arial" panose="020B0604020202020204" pitchFamily="34" charset="0"/>
                        </a:rPr>
                        <a:t> </a:t>
                      </a:r>
                      <a:r>
                        <a:rPr lang="tr-TR" sz="1400" b="1" kern="1200" dirty="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a:solidFill>
                            <a:schemeClr val="tx1"/>
                          </a:solidFill>
                          <a:latin typeface="Arial" panose="020B0604020202020204" pitchFamily="34" charset="0"/>
                          <a:ea typeface="+mn-ea"/>
                          <a:cs typeface="Arial" panose="020B0604020202020204" pitchFamily="34" charset="0"/>
                        </a:rPr>
                        <a:t> 1- </a:t>
                      </a:r>
                      <a:r>
                        <a:rPr lang="tr-TR" sz="1200" b="0" kern="1200" dirty="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1.300,00 </a:t>
                      </a:r>
                      <a:r>
                        <a:rPr lang="tr-TR" sz="1200" b="0" kern="1200" dirty="0">
                          <a:solidFill>
                            <a:schemeClr val="tx1"/>
                          </a:solidFill>
                          <a:latin typeface="Arial" panose="020B0604020202020204" pitchFamily="34" charset="0"/>
                          <a:ea typeface="+mj-ea"/>
                          <a:cs typeface="Arial" panose="020B0604020202020204" pitchFamily="34" charset="0"/>
                        </a:rPr>
                        <a:t>TL</a:t>
                      </a:r>
                    </a:p>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675,00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xmlns="" val="10001"/>
                  </a:ext>
                </a:extLst>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a:solidFill>
                            <a:schemeClr val="tx1"/>
                          </a:solidFill>
                          <a:latin typeface="Arial" panose="020B0604020202020204" pitchFamily="34" charset="0"/>
                          <a:cs typeface="Arial" panose="020B0604020202020204" pitchFamily="34" charset="0"/>
                        </a:rPr>
                        <a:t>g)</a:t>
                      </a:r>
                      <a:r>
                        <a:rPr lang="tr-TR" sz="1200" b="0" kern="1200" baseline="0" dirty="0">
                          <a:solidFill>
                            <a:schemeClr val="tx1"/>
                          </a:solidFill>
                          <a:latin typeface="Arial" panose="020B0604020202020204" pitchFamily="34" charset="0"/>
                          <a:cs typeface="Arial" panose="020B0604020202020204" pitchFamily="34" charset="0"/>
                        </a:rPr>
                        <a:t> </a:t>
                      </a:r>
                      <a:r>
                        <a:rPr lang="tr-TR" sz="1200" b="0" kern="1200" dirty="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6.550,00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xmlns="" val="10002"/>
                  </a:ext>
                </a:extLst>
              </a:tr>
              <a:tr h="64010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cs typeface="Arial" panose="020B0604020202020204" pitchFamily="34" charset="0"/>
                        </a:rPr>
                        <a:t>k) Yükseköğretim Kurumları Sağlık Kültür ve Spor Daire Başkanlığı görev alanına giren faaliyetlere giren harcamalar için (a-1) bendinde belirtilen tutarın beş katı kadar,</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6.500,00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xmlns="" val="10003"/>
                  </a:ext>
                </a:extLst>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l)Yargılama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14.100,00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xmlns="" val="10004"/>
                  </a:ext>
                </a:extLst>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e) Mahkeme Harç ve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32.000,00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xmlns="" val="10005"/>
                  </a:ext>
                </a:extLst>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2017 </a:t>
                      </a:r>
                      <a:r>
                        <a:rPr lang="tr-TR" sz="1600" b="1" dirty="0">
                          <a:solidFill>
                            <a:schemeClr val="bg1"/>
                          </a:solidFill>
                        </a:rPr>
                        <a:t>Yılı Merkezi Yönetim Bütçe Kanunu E Cetveli </a:t>
                      </a:r>
                      <a:r>
                        <a:rPr lang="tr-TR" sz="1600" b="1" dirty="0" smtClean="0">
                          <a:solidFill>
                            <a:schemeClr val="bg1"/>
                          </a:solidFill>
                        </a:rPr>
                        <a:t>37.Md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xmlns="" val="10006"/>
                  </a:ext>
                </a:extLst>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ş</a:t>
                      </a: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ğ</a:t>
                      </a:r>
                      <a:r>
                        <a:rPr lang="en-US" sz="1200" b="0" dirty="0" err="1">
                          <a:solidFill>
                            <a:schemeClr val="tx1"/>
                          </a:solidFill>
                          <a:latin typeface="Arial" panose="020B0604020202020204" pitchFamily="34" charset="0"/>
                          <a:cs typeface="Arial" panose="020B0604020202020204" pitchFamily="34" charset="0"/>
                        </a:rPr>
                        <a:t>ıda</a:t>
                      </a:r>
                      <a:r>
                        <a:rPr lang="tr-TR" sz="1200" b="0"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y</a:t>
                      </a:r>
                      <a:r>
                        <a:rPr lang="en-US" sz="1200" b="0" dirty="0" err="1">
                          <a:solidFill>
                            <a:schemeClr val="tx1"/>
                          </a:solidFill>
                          <a:latin typeface="Arial" panose="020B0604020202020204" pitchFamily="34" charset="0"/>
                          <a:cs typeface="Arial" panose="020B0604020202020204" pitchFamily="34" charset="0"/>
                        </a:rPr>
                        <a:t>er</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alan</a:t>
                      </a:r>
                      <a:r>
                        <a:rPr lang="en-US" sz="1200" b="0" dirty="0">
                          <a:solidFill>
                            <a:schemeClr val="tx1"/>
                          </a:solidFill>
                          <a:latin typeface="Arial" panose="020B0604020202020204" pitchFamily="34" charset="0"/>
                          <a:cs typeface="Arial" panose="020B0604020202020204" pitchFamily="34" charset="0"/>
                        </a:rPr>
                        <a:t> her </a:t>
                      </a:r>
                      <a:r>
                        <a:rPr lang="en-US" sz="1200" b="0" dirty="0" err="1">
                          <a:solidFill>
                            <a:schemeClr val="tx1"/>
                          </a:solidFill>
                          <a:latin typeface="Arial" panose="020B0604020202020204" pitchFamily="34" charset="0"/>
                          <a:cs typeface="Arial" panose="020B0604020202020204" pitchFamily="34" charset="0"/>
                        </a:rPr>
                        <a:t>bir</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alım</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için</a:t>
                      </a:r>
                      <a:r>
                        <a:rPr lang="en-US" sz="1200" b="0" dirty="0">
                          <a:solidFill>
                            <a:schemeClr val="tx1"/>
                          </a:solidFill>
                          <a:latin typeface="Arial" panose="020B0604020202020204" pitchFamily="34" charset="0"/>
                          <a:cs typeface="Arial" panose="020B0604020202020204" pitchFamily="34" charset="0"/>
                        </a:rPr>
                        <a:t>;</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 alımlarında </a:t>
                      </a:r>
                      <a:r>
                        <a:rPr lang="tr-TR" sz="1200" b="0" dirty="0">
                          <a:solidFill>
                            <a:schemeClr val="tx1"/>
                          </a:solidFill>
                          <a:latin typeface="Arial" panose="020B0604020202020204" pitchFamily="34" charset="0"/>
                          <a:cs typeface="Arial" panose="020B0604020202020204" pitchFamily="34" charset="0"/>
                        </a:rPr>
                        <a:t>25.000</a:t>
                      </a:r>
                      <a:r>
                        <a:rPr lang="pt-BR" sz="1200" b="0" dirty="0">
                          <a:solidFill>
                            <a:schemeClr val="tx1"/>
                          </a:solidFill>
                          <a:latin typeface="Arial" panose="020B0604020202020204" pitchFamily="34" charset="0"/>
                          <a:cs typeface="Arial" panose="020B0604020202020204" pitchFamily="34" charset="0"/>
                        </a:rPr>
                        <a:t>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a:solidFill>
                            <a:schemeClr val="tx1"/>
                          </a:solidFill>
                          <a:latin typeface="Arial" panose="020B0604020202020204" pitchFamily="34" charset="0"/>
                          <a:ea typeface="+mn-ea"/>
                          <a:cs typeface="Arial" panose="020B0604020202020204" pitchFamily="34" charset="0"/>
                        </a:rPr>
                        <a:t>Gayrimaddi</a:t>
                      </a:r>
                      <a:r>
                        <a:rPr lang="pt-BR" sz="1200" b="0" dirty="0">
                          <a:solidFill>
                            <a:schemeClr val="tx1"/>
                          </a:solidFill>
                          <a:latin typeface="Arial" panose="020B0604020202020204" pitchFamily="34" charset="0"/>
                          <a:cs typeface="Arial" panose="020B0604020202020204" pitchFamily="34" charset="0"/>
                        </a:rPr>
                        <a:t> hak alımlarında </a:t>
                      </a:r>
                      <a:r>
                        <a:rPr lang="tr-TR" sz="1200" b="0" dirty="0">
                          <a:solidFill>
                            <a:schemeClr val="tx1"/>
                          </a:solidFill>
                          <a:latin typeface="Arial" panose="020B0604020202020204" pitchFamily="34" charset="0"/>
                          <a:cs typeface="Arial" panose="020B0604020202020204" pitchFamily="34" charset="0"/>
                        </a:rPr>
                        <a:t>20</a:t>
                      </a:r>
                      <a:r>
                        <a:rPr lang="pt-BR" sz="1200" b="0" dirty="0">
                          <a:solidFill>
                            <a:schemeClr val="tx1"/>
                          </a:solidFill>
                          <a:latin typeface="Arial" panose="020B0604020202020204" pitchFamily="34" charset="0"/>
                          <a:cs typeface="Arial" panose="020B0604020202020204" pitchFamily="34" charset="0"/>
                        </a:rPr>
                        <a:t>.000 Türk Lirasına, </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malların bakım ve onarımlarında </a:t>
                      </a:r>
                      <a:r>
                        <a:rPr lang="tr-TR" sz="1200" b="0" dirty="0">
                          <a:solidFill>
                            <a:schemeClr val="tx1"/>
                          </a:solidFill>
                          <a:latin typeface="Arial" panose="020B0604020202020204" pitchFamily="34" charset="0"/>
                          <a:cs typeface="Arial" panose="020B0604020202020204" pitchFamily="34" charset="0"/>
                        </a:rPr>
                        <a:t>25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Gayrimenkullerin bakım ve onarımlarında </a:t>
                      </a:r>
                      <a:r>
                        <a:rPr lang="tr-TR" sz="1200" b="0" dirty="0">
                          <a:solidFill>
                            <a:schemeClr val="tx1"/>
                          </a:solidFill>
                          <a:latin typeface="Arial" panose="020B0604020202020204" pitchFamily="34" charset="0"/>
                          <a:cs typeface="Arial" panose="020B0604020202020204" pitchFamily="34" charset="0"/>
                        </a:rPr>
                        <a:t>55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a:solidFill>
                            <a:schemeClr val="tx1"/>
                          </a:solidFill>
                          <a:latin typeface="Arial" panose="020B0604020202020204" pitchFamily="34" charset="0"/>
                          <a:cs typeface="Arial" panose="020B0604020202020204" pitchFamily="34" charset="0"/>
                        </a:rPr>
                        <a:t> </a:t>
                      </a:r>
                      <a:r>
                        <a:rPr lang="pt-BR" sz="1200" b="0" dirty="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xmlns="" val="10007"/>
                  </a:ext>
                </a:extLst>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2017 </a:t>
                      </a:r>
                      <a:r>
                        <a:rPr lang="tr-TR" sz="1600" b="1" dirty="0">
                          <a:solidFill>
                            <a:schemeClr val="bg1"/>
                          </a:solidFill>
                        </a:rPr>
                        <a:t>Yılı Merkezi Yönetim Bütçe Kanunu E Cetveli </a:t>
                      </a:r>
                      <a:r>
                        <a:rPr lang="tr-TR" sz="1600" b="1" dirty="0" smtClean="0">
                          <a:solidFill>
                            <a:schemeClr val="bg1"/>
                          </a:solidFill>
                        </a:rPr>
                        <a:t>51.Md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xmlns="" val="10008"/>
                  </a:ext>
                </a:extLst>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b="0" kern="1200" dirty="0">
                          <a:solidFill>
                            <a:schemeClr val="tx1"/>
                          </a:solidFill>
                          <a:latin typeface="Arial" panose="020B0604020202020204" pitchFamily="34" charset="0"/>
                          <a:ea typeface="+mn-ea"/>
                          <a:cs typeface="Arial" panose="020B0604020202020204" pitchFamily="34" charset="0"/>
                        </a:rPr>
                        <a:t>Genel bütçe kapsamındaki kamu idareleri ile özel bütçeli idarelerin </a:t>
                      </a:r>
                      <a:r>
                        <a:rPr lang="tr-TR" sz="1200" b="0" kern="1200" dirty="0" err="1">
                          <a:solidFill>
                            <a:schemeClr val="tx1"/>
                          </a:solidFill>
                          <a:latin typeface="Arial" panose="020B0604020202020204" pitchFamily="34" charset="0"/>
                          <a:ea typeface="+mn-ea"/>
                          <a:cs typeface="Arial" panose="020B0604020202020204" pitchFamily="34" charset="0"/>
                        </a:rPr>
                        <a:t>bütçeleriin</a:t>
                      </a:r>
                      <a:r>
                        <a:rPr lang="tr-TR" sz="1200" b="0" kern="1200" dirty="0">
                          <a:solidFill>
                            <a:schemeClr val="tx1"/>
                          </a:solidFill>
                          <a:latin typeface="Arial" panose="020B0604020202020204" pitchFamily="34" charset="0"/>
                          <a:ea typeface="+mn-ea"/>
                          <a:cs typeface="Arial" panose="020B0604020202020204" pitchFamily="34" charset="0"/>
                        </a:rPr>
                        <a:t> “03.4.2.01-Beyiye Aidatları” ile “03.4.2.04-Mahkeme Harç ve Giderleri” ekonomik kodlarından yapılması gereken giderler, ödenek gönderme belgesi aranmaksızın muhasebe yetkilileri tarafından ödenir ve gerekli ödenek ilgili kurum tarafından Maliye Bakanlığı bütçesinin “12.01.31.00-01.1.2.66-1-09.9-Özellikli Giderleri Karşılama Ödeneği” tertibinden talep edilir.</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35133594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09903692"/>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2017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0930212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90044415"/>
              </p:ext>
            </p:extLst>
          </p:nvPr>
        </p:nvGraphicFramePr>
        <p:xfrm>
          <a:off x="179512" y="188640"/>
          <a:ext cx="8784976" cy="607084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2017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Maliye Bakanlığı bütçesinin 12.01.31.00-01.1.2.00-1-09.1 tertibinde yer alan ödenekten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Maliye Bakanlığı bütçesinin 12.01.31.00-01.1.2.00-1-09.6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12.01.31.00-01.1.2.00-1-09.3 tertibinde yer alan ödenekten, 2016 Yılı Programının Uygulanması, Koordinasyonu ve İzlenmesine Dair Karar esaslarına uyularak, 2016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 Maliye Bakanı yetkilidir.</a:t>
                      </a:r>
                      <a:r>
                        <a:rPr lang="tr-TR" sz="1400" b="0" i="0" u="none" strike="noStrike" baseline="0" dirty="0" smtClean="0">
                          <a:solidFill>
                            <a:srgbClr val="000000"/>
                          </a:solidFill>
                          <a:latin typeface="Calibri"/>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48299227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60668477"/>
              </p:ext>
            </p:extLst>
          </p:nvPr>
        </p:nvGraphicFramePr>
        <p:xfrm>
          <a:off x="251520" y="54591"/>
          <a:ext cx="8784976" cy="6710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2017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 Genel bütçe kapsamındaki kamu idareleri ile özel bütçeli idarelerin bütçelerinin “Personel Giderleri” ile “Sosyal Güvenlik Kurumlarına Devlet Primi Giderleri” tertiplerinde yer alan ödenekleri, Maliye Bakanlığı bütçesinin “Personel Giderlerini Karşılama Ödeneği” ile gerektiğinde “Yedek Ödenek” tertibine; diğer ekonomik kodlara ilişkin tertiplerde yer alan ödenekleri ise 5018 sayılı Kanunun 21 inci maddesinin üçüncü fıkrasında yer alan sınırlamalara tabi olmaksızın Maliye Bakanlığı bütçesinin “Yedek Ödenek” tertibine aktarmaya,</a:t>
                      </a: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ç) Kamu idarelerinin yeniden teşkilatlanması sonucu, bütçe kanunlarının uygulanması ve kesin hesapların         hazırlanması ile ilgili olarak gerekli görülen her türlü bütçe ve muhasebe işlemleri için gerekli düzenlemeleri yapmaya,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sng" strike="noStrike" baseline="0" dirty="0" smtClean="0">
                          <a:solidFill>
                            <a:srgbClr val="000000"/>
                          </a:solidFill>
                          <a:latin typeface="Arial" panose="020B0604020202020204" pitchFamily="34" charset="0"/>
                          <a:cs typeface="Arial" panose="020B0604020202020204" pitchFamily="34" charset="0"/>
                        </a:rPr>
                        <a:t>Maliye Bakanı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2.     Genel bütçe kapsamındaki kamu idareleri ile özel bütçeli idareler, aktarma yapılacak tertipteki ödeneğin yüzde 20’sine kadar kendi bütçeleri içinde ödenek aktarması yapabilirler. Bu idarelerin yüzde 20’yi geçen diğer her türlü kurum içi aktarmalarını yapmaya Maliye Bakanı yetkilidir. 2016 Yılı Programının Uygulanması, Koordinasyonu ve İzlenmesine Dair Karara uygun olarak 2016 Yılı Yatırım Programına ek yatırım cetvellerinde yer alan projelerde değişiklik yapılması hâlinde bu değişikliğin gerektirdiği tertipler arası ödenek aktarması işlemlerinin tamamı </a:t>
                      </a:r>
                      <a:r>
                        <a:rPr lang="tr-TR" sz="1400" b="0" i="0" u="sng" strike="noStrike" baseline="0" dirty="0" smtClean="0">
                          <a:solidFill>
                            <a:srgbClr val="000000"/>
                          </a:solidFill>
                          <a:latin typeface="Arial" panose="020B0604020202020204" pitchFamily="34" charset="0"/>
                          <a:cs typeface="Arial" panose="020B0604020202020204" pitchFamily="34" charset="0"/>
                        </a:rPr>
                        <a:t>5018 sayılı Kanunun 21 inci maddesinin üçüncü fıkrasında yer alan sınırlamalara tabi olmaksızın idarelerce </a:t>
                      </a:r>
                      <a:r>
                        <a:rPr lang="tr-TR" sz="1400" b="0" i="0" u="none" strike="noStrike" baseline="0" dirty="0" smtClean="0">
                          <a:solidFill>
                            <a:srgbClr val="000000"/>
                          </a:solidFill>
                          <a:latin typeface="Arial" panose="020B0604020202020204" pitchFamily="34" charset="0"/>
                          <a:cs typeface="Arial" panose="020B0604020202020204" pitchFamily="34" charset="0"/>
                        </a:rPr>
                        <a:t>yapılır.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7.     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a:t>
                      </a:r>
                      <a:r>
                        <a:rPr lang="tr-TR" sz="1400" b="0" i="0" u="sng" strike="noStrike" baseline="0" dirty="0" smtClean="0">
                          <a:solidFill>
                            <a:srgbClr val="000000"/>
                          </a:solidFill>
                          <a:latin typeface="Arial" panose="020B0604020202020204" pitchFamily="34" charset="0"/>
                          <a:cs typeface="Arial" panose="020B0604020202020204" pitchFamily="34" charset="0"/>
                        </a:rPr>
                        <a:t>Maliye Bakanlığınca belirlenecek usul ve esaslar çerçevesinde </a:t>
                      </a:r>
                      <a:r>
                        <a:rPr lang="tr-TR" sz="1400" b="0" i="0" u="none" strike="noStrike" baseline="0" dirty="0" smtClean="0">
                          <a:solidFill>
                            <a:srgbClr val="000000"/>
                          </a:solidFill>
                          <a:latin typeface="Arial" panose="020B0604020202020204" pitchFamily="34" charset="0"/>
                          <a:cs typeface="Arial" panose="020B0604020202020204" pitchFamily="34" charset="0"/>
                        </a:rPr>
                        <a:t>kamu idareleri yetkilidir.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519190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5993</TotalTime>
  <Words>16309</Words>
  <Application>Microsoft Office PowerPoint</Application>
  <PresentationFormat>Ekran Gösterisi (4:3)</PresentationFormat>
  <Paragraphs>1620</Paragraphs>
  <Slides>107</Slides>
  <Notes>1</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107</vt:i4>
      </vt:variant>
    </vt:vector>
  </HeadingPairs>
  <TitlesOfParts>
    <vt:vector size="119" baseType="lpstr">
      <vt:lpstr>Arial</vt:lpstr>
      <vt:lpstr>Arial Black</vt:lpstr>
      <vt:lpstr>Arial Tur</vt:lpstr>
      <vt:lpstr>Arial-BoldMT</vt:lpstr>
      <vt:lpstr>Calibri</vt:lpstr>
      <vt:lpstr>Constantia</vt:lpstr>
      <vt:lpstr>Times New Roman</vt:lpstr>
      <vt:lpstr>Vrinda</vt:lpstr>
      <vt:lpstr>Wingdings</vt:lpstr>
      <vt:lpstr>Wingdings 2</vt:lpstr>
      <vt:lpstr>Akış</vt:lpstr>
      <vt:lpstr>1_Akış</vt:lpstr>
      <vt:lpstr>2017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Aslıhan Pınar Sevimli</cp:lastModifiedBy>
  <cp:revision>428</cp:revision>
  <cp:lastPrinted>2015-01-30T13:02:47Z</cp:lastPrinted>
  <dcterms:created xsi:type="dcterms:W3CDTF">2014-02-06T15:53:58Z</dcterms:created>
  <dcterms:modified xsi:type="dcterms:W3CDTF">2017-02-28T07:22:45Z</dcterms:modified>
</cp:coreProperties>
</file>